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1" r:id="rId4"/>
    <p:sldId id="263" r:id="rId5"/>
    <p:sldId id="265" r:id="rId6"/>
    <p:sldId id="267" r:id="rId7"/>
    <p:sldId id="269" r:id="rId8"/>
    <p:sldId id="271" r:id="rId9"/>
    <p:sldId id="273" r:id="rId10"/>
    <p:sldId id="275" r:id="rId11"/>
    <p:sldId id="277" r:id="rId12"/>
    <p:sldId id="282" r:id="rId13"/>
    <p:sldId id="28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73" autoAdjust="0"/>
  </p:normalViewPr>
  <p:slideViewPr>
    <p:cSldViewPr>
      <p:cViewPr>
        <p:scale>
          <a:sx n="110" d="100"/>
          <a:sy n="110" d="100"/>
        </p:scale>
        <p:origin x="-216" y="6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9E48100-5F16-4236-9E30-4B613D45290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211481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3520F1C-1BBD-41E5-B356-90C981BBEA4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259556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65E9C28-E15C-4DC7-8782-17772BA72A2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5984161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5A6D54E8-26F7-459F-AA49-8856765C9F1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363204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FC50FF4-5E79-4D89-9C6C-50E61FAE1E2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311022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1A28DE2-6415-47EB-B877-4D62441AA1B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333560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7AD28DA0-F8F7-49D4-B078-F23FD028C73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94955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B3BA447F-8A82-4BDD-ADFC-2C9A4451A57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597513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5298E1C-A38E-47A1-AB72-83F5A5DF8A6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359035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1C37CFA0-FF15-45CC-8271-85C05E97D6D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80705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FAE59BD6-CE2E-4F65-B71F-A4C912DE35E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954538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3A0E86D5-F48C-4777-A239-6208AE1A001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626714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chemeClr val="accent1">
                <a:gamma/>
                <a:tint val="12549"/>
                <a:invGamma/>
              </a:schemeClr>
            </a:gs>
          </a:gsLst>
          <a:lin ang="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lt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30145AB-4E30-4240-898C-FE29A5AC80EE}" type="slidenum">
              <a:rPr lang="en-US" altLang="en-US">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90372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1000" y="6096000"/>
            <a:ext cx="8153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489200" y="31623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24500" y="32385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1" name="Picture 7"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876800"/>
            <a:ext cx="182880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72712" name="Picture 8"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38200" y="4800600"/>
            <a:ext cx="182880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72713" name="Picture 9"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876800"/>
            <a:ext cx="182880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4953000"/>
            <a:ext cx="1828800" cy="113347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600200" y="685800"/>
            <a:ext cx="60960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PHÒNG GD&amp;ĐT TP THỦ DẦU MỘT</a:t>
            </a:r>
          </a:p>
          <a:p>
            <a:pPr algn="ctr"/>
            <a:r>
              <a:rPr lang="en-US" sz="2400" b="1" smtClean="0">
                <a:solidFill>
                  <a:srgbClr val="FF0000"/>
                </a:solidFill>
                <a:latin typeface="Times New Roman" panose="02020603050405020304" pitchFamily="18" charset="0"/>
                <a:cs typeface="Times New Roman" panose="02020603050405020304" pitchFamily="18" charset="0"/>
              </a:rPr>
              <a:t>TRƯỜNG TIỂU HỌC PHÚ THỌ</a:t>
            </a: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1145875" y="2469356"/>
            <a:ext cx="6934200" cy="2246769"/>
          </a:xfrm>
          <a:prstGeom prst="rect">
            <a:avLst/>
          </a:prstGeom>
          <a:noFill/>
        </p:spPr>
        <p:txBody>
          <a:bodyPr wrap="square" rtlCol="0">
            <a:spAutoFit/>
          </a:bodyPr>
          <a:lstStyle/>
          <a:p>
            <a:pPr algn="ctr"/>
            <a:r>
              <a:rPr lang="en-US" sz="2800" b="1" smtClean="0">
                <a:latin typeface="Times New Roman" panose="02020603050405020304" pitchFamily="18" charset="0"/>
                <a:cs typeface="Times New Roman" panose="02020603050405020304" pitchFamily="18" charset="0"/>
              </a:rPr>
              <a:t>CÔNG TÁC TRUYỀN THÔNG VỀ </a:t>
            </a:r>
            <a:r>
              <a:rPr lang="en-US" sz="2800" b="1" smtClean="0">
                <a:latin typeface="Times New Roman" panose="02020603050405020304" pitchFamily="18" charset="0"/>
                <a:cs typeface="Times New Roman" panose="02020603050405020304" pitchFamily="18" charset="0"/>
              </a:rPr>
              <a:t>CHƯƠNG </a:t>
            </a:r>
            <a:r>
              <a:rPr lang="en-US" sz="2800" b="1" smtClean="0">
                <a:latin typeface="Times New Roman" panose="02020603050405020304" pitchFamily="18" charset="0"/>
                <a:cs typeface="Times New Roman" panose="02020603050405020304" pitchFamily="18" charset="0"/>
              </a:rPr>
              <a:t>TRÌNH GIÁO DỤC PHỔ THÔNG </a:t>
            </a:r>
            <a:r>
              <a:rPr lang="en-US" sz="2800" b="1">
                <a:latin typeface="Times New Roman" panose="02020603050405020304" pitchFamily="18" charset="0"/>
                <a:cs typeface="Times New Roman" panose="02020603050405020304" pitchFamily="18" charset="0"/>
              </a:rPr>
              <a:t>2018 </a:t>
            </a:r>
            <a:r>
              <a:rPr lang="en-US" sz="2800" b="1" smtClean="0">
                <a:latin typeface="Times New Roman" panose="02020603050405020304" pitchFamily="18" charset="0"/>
                <a:cs typeface="Times New Roman" panose="02020603050405020304" pitchFamily="18" charset="0"/>
              </a:rPr>
              <a:t>VÀ VIỆC SỬ </a:t>
            </a:r>
            <a:r>
              <a:rPr lang="en-US" sz="2800" b="1">
                <a:latin typeface="Times New Roman" panose="02020603050405020304" pitchFamily="18" charset="0"/>
                <a:cs typeface="Times New Roman" panose="02020603050405020304" pitchFamily="18" charset="0"/>
              </a:rPr>
              <a:t>DỤNG </a:t>
            </a:r>
            <a:r>
              <a:rPr lang="en-US" sz="2800" b="1" smtClean="0">
                <a:latin typeface="Times New Roman" panose="02020603050405020304" pitchFamily="18" charset="0"/>
                <a:cs typeface="Times New Roman" panose="02020603050405020304" pitchFamily="18" charset="0"/>
              </a:rPr>
              <a:t>BỘ SÁCH </a:t>
            </a:r>
            <a:r>
              <a:rPr lang="en-US" sz="2800" b="1">
                <a:latin typeface="Times New Roman" panose="02020603050405020304" pitchFamily="18" charset="0"/>
                <a:cs typeface="Times New Roman" panose="02020603050405020304" pitchFamily="18" charset="0"/>
              </a:rPr>
              <a:t>GIÁO </a:t>
            </a:r>
            <a:r>
              <a:rPr lang="en-US" sz="2800" b="1">
                <a:latin typeface="Times New Roman" panose="02020603050405020304" pitchFamily="18" charset="0"/>
                <a:cs typeface="Times New Roman" panose="02020603050405020304" pitchFamily="18" charset="0"/>
              </a:rPr>
              <a:t>KHOA  </a:t>
            </a:r>
            <a:r>
              <a:rPr lang="en-US" sz="2800" b="1" smtClean="0">
                <a:latin typeface="Times New Roman" panose="02020603050405020304" pitchFamily="18" charset="0"/>
                <a:cs typeface="Times New Roman" panose="02020603050405020304" pitchFamily="18" charset="0"/>
              </a:rPr>
              <a:t>LỚP 1 TẠI TRƯỜNG TIỂU HỌC PHÚ THỌ</a:t>
            </a:r>
            <a:endParaRPr lang="en-US" sz="2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55227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228600" y="6400800"/>
            <a:ext cx="8458226"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743200" y="3124200"/>
            <a:ext cx="6248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62599" y="3276601"/>
            <a:ext cx="6553202"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80585" y="5624184"/>
            <a:ext cx="993559" cy="7524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66057" y="737443"/>
            <a:ext cx="8147180" cy="5078313"/>
          </a:xfrm>
          <a:prstGeom prst="rect">
            <a:avLst/>
          </a:prstGeom>
          <a:noFill/>
        </p:spPr>
        <p:txBody>
          <a:bodyPr wrap="square" rtlCol="0">
            <a:spAutoFit/>
          </a:bodyPr>
          <a:lstStyle/>
          <a:p>
            <a:r>
              <a:rPr lang="en-US" sz="2800" b="1" dirty="0" smtClean="0">
                <a:solidFill>
                  <a:srgbClr val="000000"/>
                </a:solidFill>
                <a:latin typeface="Times New Roman" panose="02020603050405020304" pitchFamily="18" charset="0"/>
                <a:cs typeface="Times New Roman" panose="02020603050405020304" pitchFamily="18" charset="0"/>
              </a:rPr>
              <a:t>GV </a:t>
            </a:r>
            <a:r>
              <a:rPr lang="en-US" sz="2800" b="1" dirty="0" err="1" smtClean="0">
                <a:solidFill>
                  <a:srgbClr val="000000"/>
                </a:solidFill>
                <a:latin typeface="Times New Roman" panose="02020603050405020304" pitchFamily="18" charset="0"/>
                <a:cs typeface="Times New Roman" panose="02020603050405020304" pitchFamily="18" charset="0"/>
              </a:rPr>
              <a:t>sử</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dụng</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sách</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giáo</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khoa</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như</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thế</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nào</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hiện</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đang</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có</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nhiều</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phản</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ánh</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từ</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sách</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Tiếng</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Việt</a:t>
            </a:r>
            <a:r>
              <a:rPr lang="en-US" sz="2800" b="1" dirty="0" smtClean="0">
                <a:solidFill>
                  <a:srgbClr val="000000"/>
                </a:solidFill>
                <a:latin typeface="Times New Roman" panose="02020603050405020304" pitchFamily="18" charset="0"/>
                <a:cs typeface="Times New Roman" panose="02020603050405020304" pitchFamily="18" charset="0"/>
              </a:rPr>
              <a:t> 1 </a:t>
            </a:r>
            <a:r>
              <a:rPr lang="en-US" sz="2800" b="1" dirty="0" err="1" smtClean="0">
                <a:solidFill>
                  <a:srgbClr val="000000"/>
                </a:solidFill>
                <a:latin typeface="Times New Roman" panose="02020603050405020304" pitchFamily="18" charset="0"/>
                <a:cs typeface="Times New Roman" panose="02020603050405020304" pitchFamily="18" charset="0"/>
              </a:rPr>
              <a:t>Cánh</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diều</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nên</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sẽ</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nói</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chủ</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yếu</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về</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err="1" smtClean="0">
                <a:solidFill>
                  <a:srgbClr val="000000"/>
                </a:solidFill>
                <a:latin typeface="Times New Roman" panose="02020603050405020304" pitchFamily="18" charset="0"/>
                <a:cs typeface="Times New Roman" panose="02020603050405020304" pitchFamily="18" charset="0"/>
              </a:rPr>
              <a:t>sách</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err="1" smtClean="0">
                <a:solidFill>
                  <a:srgbClr val="000000"/>
                </a:solidFill>
                <a:latin typeface="Times New Roman" panose="02020603050405020304" pitchFamily="18" charset="0"/>
                <a:cs typeface="Times New Roman" panose="02020603050405020304" pitchFamily="18" charset="0"/>
              </a:rPr>
              <a:t>Tiếng</a:t>
            </a:r>
            <a:r>
              <a:rPr lang="en-US" sz="2800" b="1" smtClean="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V</a:t>
            </a:r>
            <a:r>
              <a:rPr lang="en-US" sz="2800" b="1" smtClean="0">
                <a:solidFill>
                  <a:srgbClr val="000000"/>
                </a:solidFill>
                <a:latin typeface="Times New Roman" panose="02020603050405020304" pitchFamily="18" charset="0"/>
                <a:cs typeface="Times New Roman" panose="02020603050405020304" pitchFamily="18" charset="0"/>
              </a:rPr>
              <a:t>iệt </a:t>
            </a:r>
            <a:r>
              <a:rPr lang="en-US" sz="2800" b="1" dirty="0" smtClean="0">
                <a:solidFill>
                  <a:srgbClr val="000000"/>
                </a:solidFill>
                <a:latin typeface="Times New Roman" panose="02020603050405020304" pitchFamily="18" charset="0"/>
                <a:cs typeface="Times New Roman" panose="02020603050405020304" pitchFamily="18" charset="0"/>
              </a:rPr>
              <a:t>)</a:t>
            </a:r>
          </a:p>
          <a:p>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Trong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thiết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kế</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mỗi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bài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học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trong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sách</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gồm</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có</a:t>
            </a:r>
            <a:r>
              <a:rPr lang="en-US" sz="2400" dirty="0" smtClean="0">
                <a:solidFill>
                  <a:srgbClr val="000000"/>
                </a:solidFill>
                <a:latin typeface="Times New Roman" panose="02020603050405020304" pitchFamily="18" charset="0"/>
                <a:cs typeface="Times New Roman" panose="02020603050405020304" pitchFamily="18" charset="0"/>
              </a:rPr>
              <a:t> 2 </a:t>
            </a:r>
            <a:r>
              <a:rPr lang="en-US" sz="2400" dirty="0" err="1" smtClean="0">
                <a:solidFill>
                  <a:srgbClr val="000000"/>
                </a:solidFill>
                <a:latin typeface="Times New Roman" panose="02020603050405020304" pitchFamily="18" charset="0"/>
                <a:cs typeface="Times New Roman" panose="02020603050405020304" pitchFamily="18" charset="0"/>
              </a:rPr>
              <a:t>trang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trang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bên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trái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là</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hình</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thành</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kiến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thức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mới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bài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tập</a:t>
            </a:r>
            <a:r>
              <a:rPr lang="en-US" sz="2400" dirty="0" smtClean="0">
                <a:solidFill>
                  <a:srgbClr val="000000"/>
                </a:solidFill>
                <a:latin typeface="Times New Roman" panose="02020603050405020304" pitchFamily="18" charset="0"/>
                <a:cs typeface="Times New Roman" panose="02020603050405020304" pitchFamily="18" charset="0"/>
              </a:rPr>
              <a:t> 1: </a:t>
            </a:r>
            <a:r>
              <a:rPr lang="en-US" sz="2400" dirty="0" err="1" smtClean="0">
                <a:solidFill>
                  <a:srgbClr val="000000"/>
                </a:solidFill>
                <a:latin typeface="Times New Roman" panose="02020603050405020304" pitchFamily="18" charset="0"/>
                <a:cs typeface="Times New Roman" panose="02020603050405020304" pitchFamily="18" charset="0"/>
              </a:rPr>
              <a:t>làm</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quen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kết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hợp</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luyện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tập</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lại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kiến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thức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vừa</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học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bài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tập</a:t>
            </a:r>
            <a:r>
              <a:rPr lang="en-US" sz="2400" dirty="0" smtClean="0">
                <a:solidFill>
                  <a:srgbClr val="000000"/>
                </a:solidFill>
                <a:latin typeface="Times New Roman" panose="02020603050405020304" pitchFamily="18" charset="0"/>
                <a:cs typeface="Times New Roman" panose="02020603050405020304" pitchFamily="18" charset="0"/>
              </a:rPr>
              <a:t> 2), </a:t>
            </a:r>
            <a:r>
              <a:rPr lang="en-US" sz="2400" dirty="0" err="1" smtClean="0">
                <a:solidFill>
                  <a:srgbClr val="000000"/>
                </a:solidFill>
                <a:latin typeface="Times New Roman" panose="02020603050405020304" pitchFamily="18" charset="0"/>
                <a:cs typeface="Times New Roman" panose="02020603050405020304" pitchFamily="18" charset="0"/>
              </a:rPr>
              <a:t>trang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bên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phải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vận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dụng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thực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hành</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lại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bài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vừa</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học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thông</a:t>
            </a:r>
            <a:r>
              <a:rPr lang="en-US" sz="2400" dirty="0" smtClean="0">
                <a:solidFill>
                  <a:srgbClr val="000000"/>
                </a:solidFill>
                <a:latin typeface="Times New Roman" panose="02020603050405020304" pitchFamily="18" charset="0"/>
                <a:cs typeface="Times New Roman" panose="02020603050405020304" pitchFamily="18" charset="0"/>
              </a:rPr>
              <a:t> qua </a:t>
            </a:r>
            <a:r>
              <a:rPr lang="en-US" sz="2400" dirty="0" err="1" smtClean="0">
                <a:solidFill>
                  <a:srgbClr val="000000"/>
                </a:solidFill>
                <a:latin typeface="Times New Roman" panose="02020603050405020304" pitchFamily="18" charset="0"/>
                <a:cs typeface="Times New Roman" panose="02020603050405020304" pitchFamily="18" charset="0"/>
              </a:rPr>
              <a:t>bài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Tập</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đọc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bài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tập</a:t>
            </a:r>
            <a:r>
              <a:rPr lang="en-US" sz="2400" dirty="0" smtClean="0">
                <a:solidFill>
                  <a:srgbClr val="000000"/>
                </a:solidFill>
                <a:latin typeface="Times New Roman" panose="02020603050405020304" pitchFamily="18" charset="0"/>
                <a:cs typeface="Times New Roman" panose="02020603050405020304" pitchFamily="18" charset="0"/>
              </a:rPr>
              <a:t> 3). Do </a:t>
            </a:r>
            <a:r>
              <a:rPr lang="en-US" sz="2400" dirty="0" err="1" smtClean="0">
                <a:solidFill>
                  <a:srgbClr val="000000"/>
                </a:solidFill>
                <a:latin typeface="Times New Roman" panose="02020603050405020304" pitchFamily="18" charset="0"/>
                <a:cs typeface="Times New Roman" panose="02020603050405020304" pitchFamily="18" charset="0"/>
              </a:rPr>
              <a:t>đó</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đối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với</a:t>
            </a:r>
            <a:r>
              <a:rPr lang="en-US" sz="2400" dirty="0" smtClean="0">
                <a:solidFill>
                  <a:srgbClr val="000000"/>
                </a:solidFill>
                <a:latin typeface="Times New Roman" panose="02020603050405020304" pitchFamily="18" charset="0"/>
                <a:cs typeface="Times New Roman" panose="02020603050405020304" pitchFamily="18" charset="0"/>
              </a:rPr>
              <a:t> HS </a:t>
            </a:r>
            <a:r>
              <a:rPr lang="en-US" sz="2400" dirty="0" err="1" smtClean="0">
                <a:solidFill>
                  <a:srgbClr val="000000"/>
                </a:solidFill>
                <a:latin typeface="Times New Roman" panose="02020603050405020304" pitchFamily="18" charset="0"/>
                <a:cs typeface="Times New Roman" panose="02020603050405020304" pitchFamily="18" charset="0"/>
              </a:rPr>
              <a:t>có</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năng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lực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tiếp</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thu</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kịp</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bài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thì</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sẽ</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phát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triển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tốt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kĩ</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năng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đọc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viết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nói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và</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nghe</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Đối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với</a:t>
            </a:r>
            <a:r>
              <a:rPr lang="en-US" sz="2400" dirty="0" smtClean="0">
                <a:solidFill>
                  <a:srgbClr val="000000"/>
                </a:solidFill>
                <a:latin typeface="Times New Roman" panose="02020603050405020304" pitchFamily="18" charset="0"/>
                <a:cs typeface="Times New Roman" panose="02020603050405020304" pitchFamily="18" charset="0"/>
              </a:rPr>
              <a:t> HS </a:t>
            </a:r>
            <a:r>
              <a:rPr lang="en-US" sz="2400" dirty="0" err="1" smtClean="0">
                <a:solidFill>
                  <a:srgbClr val="000000"/>
                </a:solidFill>
                <a:latin typeface="Times New Roman" panose="02020603050405020304" pitchFamily="18" charset="0"/>
                <a:cs typeface="Times New Roman" panose="02020603050405020304" pitchFamily="18" charset="0"/>
              </a:rPr>
              <a:t>chậm</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hơn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một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chút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thì</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các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em</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cần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tập</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trung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nhiều</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vào</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phần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bài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trang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bên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trái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và</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có</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thể</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đọc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được</a:t>
            </a:r>
            <a:r>
              <a:rPr lang="en-US" sz="2400" dirty="0" smtClean="0">
                <a:solidFill>
                  <a:srgbClr val="000000"/>
                </a:solidFill>
                <a:latin typeface="Times New Roman" panose="02020603050405020304" pitchFamily="18" charset="0"/>
                <a:cs typeface="Times New Roman" panose="02020603050405020304" pitchFamily="18" charset="0"/>
              </a:rPr>
              <a:t> 1 </a:t>
            </a:r>
            <a:r>
              <a:rPr lang="en-US" sz="2400" dirty="0" err="1" smtClean="0">
                <a:solidFill>
                  <a:srgbClr val="000000"/>
                </a:solidFill>
                <a:latin typeface="Times New Roman" panose="02020603050405020304" pitchFamily="18" charset="0"/>
                <a:cs typeface="Times New Roman" panose="02020603050405020304" pitchFamily="18" charset="0"/>
              </a:rPr>
              <a:t>câu</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trong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bài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tập</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đọc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Đối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với</a:t>
            </a:r>
            <a:r>
              <a:rPr lang="en-US" sz="2400" dirty="0" smtClean="0">
                <a:solidFill>
                  <a:srgbClr val="000000"/>
                </a:solidFill>
                <a:latin typeface="Times New Roman" panose="02020603050405020304" pitchFamily="18" charset="0"/>
                <a:cs typeface="Times New Roman" panose="02020603050405020304" pitchFamily="18" charset="0"/>
              </a:rPr>
              <a:t> HS </a:t>
            </a:r>
            <a:r>
              <a:rPr lang="en-US" sz="2400" dirty="0" err="1" smtClean="0">
                <a:solidFill>
                  <a:srgbClr val="000000"/>
                </a:solidFill>
                <a:latin typeface="Times New Roman" panose="02020603050405020304" pitchFamily="18" charset="0"/>
                <a:cs typeface="Times New Roman" panose="02020603050405020304" pitchFamily="18" charset="0"/>
              </a:rPr>
              <a:t>chậm</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hiểu</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thì</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chỉ</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err="1" smtClean="0">
                <a:solidFill>
                  <a:srgbClr val="000000"/>
                </a:solidFill>
                <a:latin typeface="Times New Roman" panose="02020603050405020304" pitchFamily="18" charset="0"/>
                <a:cs typeface="Times New Roman" panose="02020603050405020304" pitchFamily="18" charset="0"/>
              </a:rPr>
              <a:t>yêu</a:t>
            </a:r>
            <a:r>
              <a:rPr lang="en-US" sz="2400" smtClean="0">
                <a:solidFill>
                  <a:srgbClr val="000000"/>
                </a:solidFill>
                <a:latin typeface="Times New Roman" panose="02020603050405020304" pitchFamily="18" charset="0"/>
                <a:cs typeface="Times New Roman" panose="02020603050405020304" pitchFamily="18" charset="0"/>
              </a:rPr>
              <a:t> cầu </a:t>
            </a:r>
            <a:r>
              <a:rPr lang="en-US" sz="2400" dirty="0" err="1" smtClean="0">
                <a:solidFill>
                  <a:srgbClr val="000000"/>
                </a:solidFill>
                <a:latin typeface="Times New Roman" panose="02020603050405020304" pitchFamily="18" charset="0"/>
                <a:cs typeface="Times New Roman" panose="02020603050405020304" pitchFamily="18" charset="0"/>
              </a:rPr>
              <a:t>các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em</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nỗ</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lực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để</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ghi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nhớ</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được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cách</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err="1" smtClean="0">
                <a:solidFill>
                  <a:srgbClr val="000000"/>
                </a:solidFill>
                <a:latin typeface="Times New Roman" panose="02020603050405020304" pitchFamily="18" charset="0"/>
                <a:cs typeface="Times New Roman" panose="02020603050405020304" pitchFamily="18" charset="0"/>
              </a:rPr>
              <a:t>đánh</a:t>
            </a:r>
            <a:r>
              <a:rPr lang="en-US" sz="2400" smtClean="0">
                <a:solidFill>
                  <a:srgbClr val="000000"/>
                </a:solidFill>
                <a:latin typeface="Times New Roman" panose="02020603050405020304" pitchFamily="18" charset="0"/>
                <a:cs typeface="Times New Roman" panose="02020603050405020304" pitchFamily="18" charset="0"/>
              </a:rPr>
              <a:t> vần, </a:t>
            </a:r>
            <a:r>
              <a:rPr lang="en-US" sz="2400" dirty="0" err="1" smtClean="0">
                <a:solidFill>
                  <a:srgbClr val="000000"/>
                </a:solidFill>
                <a:latin typeface="Times New Roman" panose="02020603050405020304" pitchFamily="18" charset="0"/>
                <a:cs typeface="Times New Roman" panose="02020603050405020304" pitchFamily="18" charset="0"/>
              </a:rPr>
              <a:t>đọc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trơn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những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tiếng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từ</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của</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trang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bên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trái</a:t>
            </a:r>
            <a:r>
              <a:rPr lang="en-US" sz="2400" dirty="0" smtClean="0">
                <a:solidFill>
                  <a:srgbClr val="0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02725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228600" y="6477000"/>
            <a:ext cx="87630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781300" y="3162300"/>
            <a:ext cx="63246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62599" y="3276601"/>
            <a:ext cx="6553202"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80585" y="5624184"/>
            <a:ext cx="993559" cy="7524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66057" y="464977"/>
            <a:ext cx="8147180" cy="6186309"/>
          </a:xfrm>
          <a:prstGeom prst="rect">
            <a:avLst/>
          </a:prstGeom>
          <a:noFill/>
        </p:spPr>
        <p:txBody>
          <a:bodyPr wrap="square" rtlCol="0">
            <a:spAutoFit/>
          </a:bodyPr>
          <a:lstStyle/>
          <a:p>
            <a:r>
              <a:rPr lang="en-US" sz="2800" b="1" smtClean="0">
                <a:solidFill>
                  <a:srgbClr val="000000"/>
                </a:solidFill>
                <a:latin typeface="Times New Roman" panose="02020603050405020304" pitchFamily="18" charset="0"/>
                <a:cs typeface="Times New Roman" panose="02020603050405020304" pitchFamily="18" charset="0"/>
              </a:rPr>
              <a:t>GV sử dụng sách giáo khoa như thế nào? (hiện đang có nhiều phản ánh từ sách Tiếng Việt 1 Cánh diều nên sẽ nói chủ yếu về sách Tiếng Việt )</a:t>
            </a:r>
          </a:p>
          <a:p>
            <a:r>
              <a:rPr lang="en-US" sz="2400" smtClean="0">
                <a:solidFill>
                  <a:srgbClr val="000000"/>
                </a:solidFill>
                <a:latin typeface="Times New Roman" panose="02020603050405020304" pitchFamily="18" charset="0"/>
                <a:cs typeface="Times New Roman" panose="02020603050405020304" pitchFamily="18" charset="0"/>
              </a:rPr>
              <a:t>      Bên cạnh đó, trong quá trình giảng dạy, trong bài có những từ ngữ, câu mang tính ngôn ngữ địa phương hoặc mang nghĩa chưa phù hợp với HS lớp 1, GV sẽ tìm từ ngữ thay thế phù hợp. Ví dụ như tiếng kêu của quạ “quà, quà” thì GV sẽ cho HS đọc thành “quạ quạ” hoặc giải thích từ “cuỗm” là hành vi của kẻ xấu (ăn cắp),….</a:t>
            </a:r>
          </a:p>
          <a:p>
            <a:r>
              <a:rPr lang="en-US" sz="2400" smtClean="0">
                <a:solidFill>
                  <a:srgbClr val="000000"/>
                </a:solidFill>
                <a:latin typeface="Times New Roman" panose="02020603050405020304" pitchFamily="18" charset="0"/>
                <a:cs typeface="Times New Roman" panose="02020603050405020304" pitchFamily="18" charset="0"/>
              </a:rPr>
              <a:t>     Mỗi bài học sẽ được GV hướng dẫn HS học đến khi nắm được kiến thức trọng tâm.</a:t>
            </a:r>
          </a:p>
          <a:p>
            <a:r>
              <a:rPr lang="en-US" sz="2400" smtClean="0">
                <a:solidFill>
                  <a:srgbClr val="000000"/>
                </a:solidFill>
                <a:latin typeface="Times New Roman" panose="02020603050405020304" pitchFamily="18" charset="0"/>
                <a:cs typeface="Times New Roman" panose="02020603050405020304" pitchFamily="18" charset="0"/>
              </a:rPr>
              <a:t>     Nội dung chương trình các môn học còn lại thì được GV thực hiện theo thời khóa biểu mỗi ngày.</a:t>
            </a:r>
          </a:p>
          <a:p>
            <a:r>
              <a:rPr lang="en-US" sz="2400" smtClean="0">
                <a:solidFill>
                  <a:srgbClr val="000000"/>
                </a:solidFill>
                <a:latin typeface="Times New Roman" panose="02020603050405020304" pitchFamily="18" charset="0"/>
                <a:cs typeface="Times New Roman" panose="02020603050405020304" pitchFamily="18" charset="0"/>
              </a:rPr>
              <a:t>     Cùng với học bài trong sách giáo khoa, HS còn thực hiện các bài tập trong vở bài tập (Tiếng việt, Toán), do đó phụ huynh chú ý cho các bé mang theo trong buổi học có môn đó.</a:t>
            </a:r>
          </a:p>
        </p:txBody>
      </p:sp>
    </p:spTree>
    <p:extLst>
      <p:ext uri="{BB962C8B-B14F-4D97-AF65-F5344CB8AC3E}">
        <p14:creationId xmlns:p14="http://schemas.microsoft.com/office/powerpoint/2010/main" val="14055026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52401"/>
            <a:ext cx="7772400" cy="533399"/>
          </a:xfrm>
        </p:spPr>
        <p:txBody>
          <a:bodyPr/>
          <a:lstStyle/>
          <a:p>
            <a:r>
              <a:rPr lang="en-US" sz="3600" b="1" dirty="0" err="1">
                <a:latin typeface="Times New Roman" pitchFamily="18" charset="0"/>
                <a:cs typeface="Times New Roman" pitchFamily="18" charset="0"/>
              </a:rPr>
              <a:t>Thời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gian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cụ</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thể</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của</a:t>
            </a:r>
            <a:r>
              <a:rPr lang="en-US" sz="3600" b="1" dirty="0">
                <a:latin typeface="Times New Roman" pitchFamily="18" charset="0"/>
                <a:cs typeface="Times New Roman" pitchFamily="18" charset="0"/>
              </a:rPr>
              <a:t> HS </a:t>
            </a:r>
            <a:r>
              <a:rPr lang="en-US" sz="3600" b="1" dirty="0" err="1">
                <a:latin typeface="Times New Roman" pitchFamily="18" charset="0"/>
                <a:cs typeface="Times New Roman" pitchFamily="18" charset="0"/>
              </a:rPr>
              <a:t>khối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lớp</a:t>
            </a:r>
            <a:r>
              <a:rPr lang="en-US" sz="3600" b="1" dirty="0">
                <a:latin typeface="Times New Roman" pitchFamily="18" charset="0"/>
                <a:cs typeface="Times New Roman" pitchFamily="18" charset="0"/>
              </a:rPr>
              <a:t> 1</a:t>
            </a:r>
            <a:endParaRPr lang="en-US" sz="3600" dirty="0"/>
          </a:p>
        </p:txBody>
      </p:sp>
      <p:pic>
        <p:nvPicPr>
          <p:cNvPr id="8"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3316" y="685800"/>
            <a:ext cx="8101168" cy="3733800"/>
          </a:xfrm>
          <a:prstGeom prst="rect">
            <a:avLst/>
          </a:prstGeom>
          <a:noFill/>
          <a:ln>
            <a:noFill/>
          </a:ln>
        </p:spPr>
      </p:pic>
      <p:sp>
        <p:nvSpPr>
          <p:cNvPr id="10" name="Title 5"/>
          <p:cNvSpPr txBox="1">
            <a:spLocks/>
          </p:cNvSpPr>
          <p:nvPr/>
        </p:nvSpPr>
        <p:spPr bwMode="auto">
          <a:xfrm>
            <a:off x="381000" y="4343400"/>
            <a:ext cx="8229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sửa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chữa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ùn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tắt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cổng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trường</a:t>
            </a:r>
            <a:r>
              <a:rPr lang="en-US" sz="2000" b="1" dirty="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trường</a:t>
            </a:r>
            <a:r>
              <a:rPr lang="en-US" sz="2000" b="1" dirty="0" smtClean="0">
                <a:latin typeface="Times New Roman" pitchFamily="18" charset="0"/>
                <a:cs typeface="Times New Roman" pitchFamily="18" charset="0"/>
              </a:rPr>
              <a:t> </a:t>
            </a:r>
            <a:r>
              <a:rPr lang="en-US" sz="2000" b="1" dirty="0" err="1">
                <a:latin typeface="Times New Roman" pitchFamily="18" charset="0"/>
                <a:cs typeface="Times New Roman" pitchFamily="18" charset="0"/>
              </a:rPr>
              <a:t>quy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định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cụ</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thể</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sau</a:t>
            </a:r>
            <a:r>
              <a:rPr lang="en-US" sz="2000" b="1" dirty="0" smtClean="0">
                <a:latin typeface="Times New Roman" pitchFamily="18" charset="0"/>
                <a:cs typeface="Times New Roman" pitchFamily="18" charset="0"/>
              </a:rPr>
              <a:t>:</a:t>
            </a:r>
          </a:p>
        </p:txBody>
      </p:sp>
      <p:graphicFrame>
        <p:nvGraphicFramePr>
          <p:cNvPr id="11" name="Table 10"/>
          <p:cNvGraphicFramePr>
            <a:graphicFrameLocks noGrp="1"/>
          </p:cNvGraphicFramePr>
          <p:nvPr>
            <p:extLst>
              <p:ext uri="{D42A27DB-BD31-4B8C-83A1-F6EECF244321}">
                <p14:modId xmlns:p14="http://schemas.microsoft.com/office/powerpoint/2010/main" val="2531993623"/>
              </p:ext>
            </p:extLst>
          </p:nvPr>
        </p:nvGraphicFramePr>
        <p:xfrm>
          <a:off x="762000" y="5181600"/>
          <a:ext cx="7696200" cy="1219200"/>
        </p:xfrm>
        <a:graphic>
          <a:graphicData uri="http://schemas.openxmlformats.org/drawingml/2006/table">
            <a:tbl>
              <a:tblPr firstRow="1" firstCol="1" bandRow="1"/>
              <a:tblGrid>
                <a:gridCol w="2408239"/>
                <a:gridCol w="2408239"/>
                <a:gridCol w="1439861"/>
                <a:gridCol w="1439861"/>
              </a:tblGrid>
              <a:tr h="243840">
                <a:tc>
                  <a:txBody>
                    <a:bodyPr/>
                    <a:lstStyle/>
                    <a:p>
                      <a:pPr algn="ctr">
                        <a:spcAft>
                          <a:spcPts val="0"/>
                        </a:spcAft>
                      </a:pPr>
                      <a:r>
                        <a:rPr lang="en-US" sz="1400" b="1" dirty="0" err="1">
                          <a:effectLst/>
                          <a:latin typeface="Times New Roman"/>
                          <a:ea typeface="Times New Roman"/>
                          <a:cs typeface="Times New Roman"/>
                        </a:rPr>
                        <a:t>Buổi</a:t>
                      </a:r>
                      <a:endParaRPr lang="en-US" sz="1200" dirty="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b="1" dirty="0" err="1">
                          <a:effectLst/>
                          <a:latin typeface="Times New Roman"/>
                          <a:ea typeface="Times New Roman"/>
                          <a:cs typeface="Times New Roman"/>
                        </a:rPr>
                        <a:t>Lớp</a:t>
                      </a:r>
                      <a:endParaRPr lang="en-US" sz="1200" dirty="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b="1">
                          <a:effectLst/>
                          <a:latin typeface="Times New Roman"/>
                          <a:ea typeface="Times New Roman"/>
                          <a:cs typeface="Times New Roman"/>
                        </a:rPr>
                        <a:t> Vào học</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b="1">
                          <a:effectLst/>
                          <a:latin typeface="Times New Roman"/>
                          <a:ea typeface="Times New Roman"/>
                          <a:cs typeface="Times New Roman"/>
                        </a:rPr>
                        <a:t>Ra về</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840">
                <a:tc rowSpan="2">
                  <a:txBody>
                    <a:bodyPr/>
                    <a:lstStyle/>
                    <a:p>
                      <a:pPr algn="ctr">
                        <a:spcAft>
                          <a:spcPts val="0"/>
                        </a:spcAft>
                      </a:pPr>
                      <a:r>
                        <a:rPr lang="en-US" sz="1400" b="1">
                          <a:effectLst/>
                          <a:latin typeface="Times New Roman"/>
                          <a:ea typeface="Times New Roman"/>
                          <a:cs typeface="Times New Roman"/>
                        </a:rPr>
                        <a:t>Sáng</a:t>
                      </a:r>
                      <a:endParaRPr lang="en-US" sz="1200">
                        <a:effectLst/>
                        <a:latin typeface="Cambria"/>
                        <a:ea typeface="Cambri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a:effectLst/>
                          <a:latin typeface="Times New Roman"/>
                          <a:ea typeface="Times New Roman"/>
                          <a:cs typeface="Times New Roman"/>
                        </a:rPr>
                        <a:t>1/1;1/2;1/3; 1/4</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a:effectLst/>
                          <a:latin typeface="Times New Roman"/>
                          <a:ea typeface="Times New Roman"/>
                          <a:cs typeface="Times New Roman"/>
                        </a:rPr>
                        <a:t>6 giờ 45</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a:effectLst/>
                          <a:latin typeface="Times New Roman"/>
                          <a:ea typeface="Times New Roman"/>
                          <a:cs typeface="Times New Roman"/>
                        </a:rPr>
                        <a:t>10 giờ 00</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840">
                <a:tc vMerge="1">
                  <a:txBody>
                    <a:bodyPr/>
                    <a:lstStyle/>
                    <a:p>
                      <a:endParaRPr lang="en-US"/>
                    </a:p>
                  </a:txBody>
                  <a:tcPr/>
                </a:tc>
                <a:tc>
                  <a:txBody>
                    <a:bodyPr/>
                    <a:lstStyle/>
                    <a:p>
                      <a:pPr algn="just">
                        <a:spcAft>
                          <a:spcPts val="0"/>
                        </a:spcAft>
                      </a:pPr>
                      <a:r>
                        <a:rPr lang="en-US" sz="1400">
                          <a:effectLst/>
                          <a:latin typeface="Times New Roman"/>
                          <a:ea typeface="Times New Roman"/>
                          <a:cs typeface="Times New Roman"/>
                        </a:rPr>
                        <a:t>1/5; 1/6; 1/7; 1/8</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a:effectLst/>
                          <a:latin typeface="Times New Roman"/>
                          <a:ea typeface="Times New Roman"/>
                          <a:cs typeface="Times New Roman"/>
                        </a:rPr>
                        <a:t>6 giờ 50</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a:effectLst/>
                          <a:latin typeface="Times New Roman"/>
                          <a:ea typeface="Times New Roman"/>
                          <a:cs typeface="Times New Roman"/>
                        </a:rPr>
                        <a:t>10 giờ 10</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840">
                <a:tc rowSpan="2">
                  <a:txBody>
                    <a:bodyPr/>
                    <a:lstStyle/>
                    <a:p>
                      <a:pPr algn="ctr">
                        <a:spcAft>
                          <a:spcPts val="0"/>
                        </a:spcAft>
                      </a:pPr>
                      <a:r>
                        <a:rPr lang="en-US" sz="1400" b="1" dirty="0" err="1">
                          <a:effectLst/>
                          <a:latin typeface="Times New Roman"/>
                          <a:ea typeface="Times New Roman"/>
                          <a:cs typeface="Times New Roman"/>
                        </a:rPr>
                        <a:t>Chiều</a:t>
                      </a:r>
                      <a:endParaRPr lang="en-US" sz="1200" dirty="0">
                        <a:effectLst/>
                        <a:latin typeface="Cambria"/>
                        <a:ea typeface="Cambri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a:effectLst/>
                          <a:latin typeface="Times New Roman"/>
                          <a:ea typeface="Times New Roman"/>
                          <a:cs typeface="Times New Roman"/>
                        </a:rPr>
                        <a:t>1/1;1/2;1/3; 1/4</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a:effectLst/>
                          <a:latin typeface="Times New Roman"/>
                          <a:ea typeface="Times New Roman"/>
                          <a:cs typeface="Times New Roman"/>
                        </a:rPr>
                        <a:t>14 giờ 00</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a:effectLst/>
                          <a:latin typeface="Times New Roman"/>
                          <a:ea typeface="Times New Roman"/>
                          <a:cs typeface="Times New Roman"/>
                        </a:rPr>
                        <a:t>16 giờ 30</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840">
                <a:tc vMerge="1">
                  <a:txBody>
                    <a:bodyPr/>
                    <a:lstStyle/>
                    <a:p>
                      <a:endParaRPr lang="en-US"/>
                    </a:p>
                  </a:txBody>
                  <a:tcPr/>
                </a:tc>
                <a:tc>
                  <a:txBody>
                    <a:bodyPr/>
                    <a:lstStyle/>
                    <a:p>
                      <a:pPr algn="just">
                        <a:spcAft>
                          <a:spcPts val="0"/>
                        </a:spcAft>
                      </a:pPr>
                      <a:r>
                        <a:rPr lang="en-US" sz="1400" dirty="0">
                          <a:effectLst/>
                          <a:latin typeface="Times New Roman"/>
                          <a:ea typeface="Times New Roman"/>
                          <a:cs typeface="Times New Roman"/>
                        </a:rPr>
                        <a:t>1/5; 1/6; 1/7; 1/8</a:t>
                      </a:r>
                      <a:endParaRPr lang="en-US" sz="1200" dirty="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a:effectLst/>
                          <a:latin typeface="Times New Roman"/>
                          <a:ea typeface="Times New Roman"/>
                          <a:cs typeface="Times New Roman"/>
                        </a:rPr>
                        <a:t>14 giờ 10</a:t>
                      </a:r>
                      <a:endParaRPr lang="en-US" sz="120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dirty="0">
                          <a:effectLst/>
                          <a:latin typeface="Times New Roman"/>
                          <a:ea typeface="Times New Roman"/>
                          <a:cs typeface="Times New Roman"/>
                        </a:rPr>
                        <a:t>16 </a:t>
                      </a:r>
                      <a:r>
                        <a:rPr lang="en-US" sz="1400" dirty="0" err="1">
                          <a:effectLst/>
                          <a:latin typeface="Times New Roman"/>
                          <a:ea typeface="Times New Roman"/>
                          <a:cs typeface="Times New Roman"/>
                        </a:rPr>
                        <a:t>giờ</a:t>
                      </a:r>
                      <a:r>
                        <a:rPr lang="en-US" sz="1400" dirty="0">
                          <a:effectLst/>
                          <a:latin typeface="Times New Roman"/>
                          <a:ea typeface="Times New Roman"/>
                          <a:cs typeface="Times New Roman"/>
                        </a:rPr>
                        <a:t> 40</a:t>
                      </a:r>
                      <a:endParaRPr lang="en-US" sz="1200" dirty="0">
                        <a:effectLst/>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64976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228600" y="6477000"/>
            <a:ext cx="87630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781300" y="3162300"/>
            <a:ext cx="63246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62599" y="3276601"/>
            <a:ext cx="6553202"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80585" y="5586741"/>
            <a:ext cx="993559" cy="96645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374775" y="1676400"/>
            <a:ext cx="6485184" cy="3046988"/>
          </a:xfrm>
          <a:prstGeom prst="rect">
            <a:avLst/>
          </a:prstGeom>
          <a:solidFill>
            <a:srgbClr val="FFFF00"/>
          </a:solidFill>
        </p:spPr>
        <p:txBody>
          <a:bodyPr wrap="square" rtlCol="0">
            <a:spAutoFit/>
          </a:bodyPr>
          <a:lstStyle/>
          <a:p>
            <a:pPr algn="ctr"/>
            <a:r>
              <a:rPr lang="en-US" sz="3200" b="1" smtClean="0">
                <a:solidFill>
                  <a:srgbClr val="FF0000"/>
                </a:solidFill>
                <a:latin typeface="Times New Roman" panose="02020603050405020304" pitchFamily="18" charset="0"/>
                <a:cs typeface="Times New Roman" panose="02020603050405020304" pitchFamily="18" charset="0"/>
              </a:rPr>
              <a:t>TRƯỜNG TIỂU HỌC PHÚ THỌ XIN </a:t>
            </a:r>
            <a:r>
              <a:rPr lang="en-US" sz="3200" b="1" smtClean="0">
                <a:solidFill>
                  <a:srgbClr val="FF0000"/>
                </a:solidFill>
                <a:latin typeface="Times New Roman" panose="02020603050405020304" pitchFamily="18" charset="0"/>
                <a:cs typeface="Times New Roman" panose="02020603050405020304" pitchFamily="18" charset="0"/>
              </a:rPr>
              <a:t>CHÂN THÀNH CẢM ƠN SỰ HIỆN DIỆN VÀ LẮNG NGHE  CỦA QUÝ PHỤ HUYNH </a:t>
            </a:r>
          </a:p>
          <a:p>
            <a:pPr algn="ctr"/>
            <a:r>
              <a:rPr lang="en-US" sz="3200" b="1" smtClean="0">
                <a:solidFill>
                  <a:srgbClr val="FF0000"/>
                </a:solidFill>
                <a:latin typeface="Times New Roman" panose="02020603050405020304" pitchFamily="18" charset="0"/>
                <a:cs typeface="Times New Roman" panose="02020603050405020304" pitchFamily="18" charset="0"/>
              </a:rPr>
              <a:t>TRONG BUỔI</a:t>
            </a:r>
          </a:p>
          <a:p>
            <a:pPr algn="ctr"/>
            <a:r>
              <a:rPr lang="en-US" sz="3200" b="1" smtClean="0">
                <a:solidFill>
                  <a:srgbClr val="FF0000"/>
                </a:solidFill>
                <a:latin typeface="Times New Roman" panose="02020603050405020304" pitchFamily="18" charset="0"/>
                <a:cs typeface="Times New Roman" panose="02020603050405020304" pitchFamily="18" charset="0"/>
              </a:rPr>
              <a:t> HỌP MẶT HÔM NAY.</a:t>
            </a:r>
            <a:endParaRPr lang="en-US" sz="3200" b="1">
              <a:solidFill>
                <a:srgbClr val="FF0000"/>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563782"/>
            <a:ext cx="993775" cy="96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3212" y="5554083"/>
            <a:ext cx="993775" cy="96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5538900"/>
            <a:ext cx="993775" cy="96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5554084"/>
            <a:ext cx="993775" cy="96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4445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1000" y="6096000"/>
            <a:ext cx="8153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489200" y="31623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24500" y="32385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1" name="Picture 7"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876800"/>
            <a:ext cx="182880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72712" name="Picture 8"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38200" y="4800600"/>
            <a:ext cx="182880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72713" name="Picture 9"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876800"/>
            <a:ext cx="182880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4953000"/>
            <a:ext cx="1828800" cy="113347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130559" y="531167"/>
            <a:ext cx="6934200" cy="461665"/>
          </a:xfrm>
          <a:prstGeom prst="rect">
            <a:avLst/>
          </a:prstGeom>
          <a:noFill/>
        </p:spPr>
        <p:txBody>
          <a:bodyPr wrap="square" rtlCol="0">
            <a:spAutoFit/>
          </a:bodyPr>
          <a:lstStyle/>
          <a:p>
            <a:pPr algn="ctr"/>
            <a:r>
              <a:rPr lang="en-US" sz="2400" b="1" smtClean="0">
                <a:solidFill>
                  <a:srgbClr val="000000"/>
                </a:solidFill>
                <a:latin typeface="Times New Roman" panose="02020603050405020304" pitchFamily="18" charset="0"/>
                <a:cs typeface="Times New Roman" panose="02020603050405020304" pitchFamily="18" charset="0"/>
              </a:rPr>
              <a:t>QUAN ĐIỂM XÂY DỰNG CT.GDPT 2018</a:t>
            </a:r>
            <a:endParaRPr lang="en-US" sz="2400" b="1">
              <a:solidFill>
                <a:srgbClr val="00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978160" y="1009471"/>
            <a:ext cx="7338525" cy="1200329"/>
          </a:xfrm>
          <a:prstGeom prst="rect">
            <a:avLst/>
          </a:prstGeom>
          <a:noFill/>
        </p:spPr>
        <p:txBody>
          <a:bodyPr wrap="square" rtlCol="0">
            <a:spAutoFit/>
          </a:bodyPr>
          <a:lstStyle/>
          <a:p>
            <a:r>
              <a:rPr lang="en-US" sz="2400" smtClean="0">
                <a:latin typeface="Times New Roman" panose="02020603050405020304" pitchFamily="18" charset="0"/>
                <a:cs typeface="Times New Roman" panose="02020603050405020304" pitchFamily="18" charset="0"/>
              </a:rPr>
              <a:t>1. Là </a:t>
            </a:r>
            <a:r>
              <a:rPr lang="en-US" sz="2400" b="1" smtClean="0">
                <a:latin typeface="Times New Roman" panose="02020603050405020304" pitchFamily="18" charset="0"/>
                <a:cs typeface="Times New Roman" panose="02020603050405020304" pitchFamily="18" charset="0"/>
              </a:rPr>
              <a:t>căn cứ quản lí chất lượng giáo dục phổ thông</a:t>
            </a:r>
            <a:r>
              <a:rPr lang="en-US" sz="2400" smtClean="0">
                <a:latin typeface="Times New Roman" panose="02020603050405020304" pitchFamily="18" charset="0"/>
                <a:cs typeface="Times New Roman" panose="02020603050405020304" pitchFamily="18" charset="0"/>
              </a:rPr>
              <a:t>; đồng thời là </a:t>
            </a:r>
            <a:r>
              <a:rPr lang="en-US" sz="2400" b="1" smtClean="0">
                <a:latin typeface="Times New Roman" panose="02020603050405020304" pitchFamily="18" charset="0"/>
                <a:cs typeface="Times New Roman" panose="02020603050405020304" pitchFamily="18" charset="0"/>
              </a:rPr>
              <a:t>cam kết của nhà nước nhằm đảm bảo chất lượng</a:t>
            </a:r>
            <a:r>
              <a:rPr lang="en-US" sz="2400" smtClean="0">
                <a:latin typeface="Times New Roman" panose="02020603050405020304" pitchFamily="18" charset="0"/>
                <a:cs typeface="Times New Roman" panose="02020603050405020304" pitchFamily="18" charset="0"/>
              </a:rPr>
              <a:t> của cả hệ thống và từng cơ sở GDPT.</a:t>
            </a:r>
            <a:endParaRPr lang="en-US" sz="2400">
              <a:latin typeface="Times New Roman" panose="02020603050405020304" pitchFamily="18" charset="0"/>
              <a:cs typeface="Times New Roman" panose="02020603050405020304" pitchFamily="18" charset="0"/>
            </a:endParaRPr>
          </a:p>
        </p:txBody>
      </p:sp>
      <p:sp>
        <p:nvSpPr>
          <p:cNvPr id="14" name="TextBox 13"/>
          <p:cNvSpPr txBox="1"/>
          <p:nvPr/>
        </p:nvSpPr>
        <p:spPr>
          <a:xfrm>
            <a:off x="914400" y="2281535"/>
            <a:ext cx="7402285"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2</a:t>
            </a:r>
            <a:r>
              <a:rPr lang="en-US" sz="2400" smtClean="0">
                <a:latin typeface="Times New Roman" panose="02020603050405020304" pitchFamily="18" charset="0"/>
                <a:cs typeface="Times New Roman" panose="02020603050405020304" pitchFamily="18" charset="0"/>
              </a:rPr>
              <a:t>. Được xây dựng trên quan điểm của Đảng và Nhà nước.</a:t>
            </a:r>
            <a:endParaRPr lang="en-US" sz="2400">
              <a:latin typeface="Times New Roman" panose="02020603050405020304" pitchFamily="18" charset="0"/>
              <a:cs typeface="Times New Roman" panose="02020603050405020304" pitchFamily="18" charset="0"/>
            </a:endParaRPr>
          </a:p>
        </p:txBody>
      </p:sp>
      <p:sp>
        <p:nvSpPr>
          <p:cNvPr id="15" name="TextBox 14"/>
          <p:cNvSpPr txBox="1"/>
          <p:nvPr/>
        </p:nvSpPr>
        <p:spPr>
          <a:xfrm>
            <a:off x="941615" y="2814935"/>
            <a:ext cx="7364185" cy="461665"/>
          </a:xfrm>
          <a:prstGeom prst="rect">
            <a:avLst/>
          </a:prstGeom>
          <a:noFill/>
        </p:spPr>
        <p:txBody>
          <a:bodyPr wrap="square" rtlCol="0">
            <a:spAutoFit/>
          </a:bodyPr>
          <a:lstStyle/>
          <a:p>
            <a:r>
              <a:rPr lang="en-US" sz="2400" smtClean="0">
                <a:latin typeface="Times New Roman" panose="02020603050405020304" pitchFamily="18" charset="0"/>
                <a:cs typeface="Times New Roman" panose="02020603050405020304" pitchFamily="18" charset="0"/>
              </a:rPr>
              <a:t>3. Bảo đảm phát triển năng lực và phẩm chất người học.</a:t>
            </a:r>
            <a:endParaRPr lang="en-US" sz="2400">
              <a:latin typeface="Times New Roman" panose="02020603050405020304" pitchFamily="18" charset="0"/>
              <a:cs typeface="Times New Roman" panose="02020603050405020304" pitchFamily="18" charset="0"/>
            </a:endParaRPr>
          </a:p>
        </p:txBody>
      </p:sp>
      <p:sp>
        <p:nvSpPr>
          <p:cNvPr id="16" name="TextBox 15"/>
          <p:cNvSpPr txBox="1"/>
          <p:nvPr/>
        </p:nvSpPr>
        <p:spPr>
          <a:xfrm>
            <a:off x="914400" y="3360003"/>
            <a:ext cx="7086600" cy="830997"/>
          </a:xfrm>
          <a:prstGeom prst="rect">
            <a:avLst/>
          </a:prstGeom>
          <a:noFill/>
        </p:spPr>
        <p:txBody>
          <a:bodyPr wrap="square" rtlCol="0">
            <a:spAutoFit/>
          </a:bodyPr>
          <a:lstStyle/>
          <a:p>
            <a:r>
              <a:rPr lang="en-US" sz="2400" smtClean="0">
                <a:latin typeface="Times New Roman" panose="02020603050405020304" pitchFamily="18" charset="0"/>
                <a:cs typeface="Times New Roman" panose="02020603050405020304" pitchFamily="18" charset="0"/>
              </a:rPr>
              <a:t>4. Bảo đảm tính </a:t>
            </a:r>
            <a:r>
              <a:rPr lang="en-US" sz="2400" b="1" smtClean="0">
                <a:latin typeface="Times New Roman" panose="02020603050405020304" pitchFamily="18" charset="0"/>
                <a:cs typeface="Times New Roman" panose="02020603050405020304" pitchFamily="18" charset="0"/>
              </a:rPr>
              <a:t>kết nối</a:t>
            </a:r>
            <a:r>
              <a:rPr lang="en-US" sz="2400" smtClean="0">
                <a:latin typeface="Times New Roman" panose="02020603050405020304" pitchFamily="18" charset="0"/>
                <a:cs typeface="Times New Roman" panose="02020603050405020304" pitchFamily="18" charset="0"/>
              </a:rPr>
              <a:t> chặt chẽ và </a:t>
            </a:r>
            <a:r>
              <a:rPr lang="en-US" sz="2400" b="1" smtClean="0">
                <a:latin typeface="Times New Roman" panose="02020603050405020304" pitchFamily="18" charset="0"/>
                <a:cs typeface="Times New Roman" panose="02020603050405020304" pitchFamily="18" charset="0"/>
              </a:rPr>
              <a:t>liên thông </a:t>
            </a:r>
            <a:r>
              <a:rPr lang="en-US" sz="2400" smtClean="0">
                <a:latin typeface="Times New Roman" panose="02020603050405020304" pitchFamily="18" charset="0"/>
                <a:cs typeface="Times New Roman" panose="02020603050405020304" pitchFamily="18" charset="0"/>
              </a:rPr>
              <a:t>với các chương trình.</a:t>
            </a:r>
            <a:endParaRPr lang="en-US" sz="2400">
              <a:latin typeface="Times New Roman" panose="02020603050405020304" pitchFamily="18" charset="0"/>
              <a:cs typeface="Times New Roman" panose="02020603050405020304" pitchFamily="18" charset="0"/>
            </a:endParaRPr>
          </a:p>
        </p:txBody>
      </p:sp>
      <p:sp>
        <p:nvSpPr>
          <p:cNvPr id="17" name="TextBox 16"/>
          <p:cNvSpPr txBox="1"/>
          <p:nvPr/>
        </p:nvSpPr>
        <p:spPr>
          <a:xfrm>
            <a:off x="952500" y="4186535"/>
            <a:ext cx="7086600"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5</a:t>
            </a:r>
            <a:r>
              <a:rPr lang="en-US" sz="2400" smtClean="0">
                <a:latin typeface="Times New Roman" panose="02020603050405020304" pitchFamily="18" charset="0"/>
                <a:cs typeface="Times New Roman" panose="02020603050405020304" pitchFamily="18" charset="0"/>
              </a:rPr>
              <a:t>. CT.GDPT được </a:t>
            </a:r>
            <a:r>
              <a:rPr lang="en-US" sz="2400" b="1" smtClean="0">
                <a:latin typeface="Times New Roman" panose="02020603050405020304" pitchFamily="18" charset="0"/>
                <a:cs typeface="Times New Roman" panose="02020603050405020304" pitchFamily="18" charset="0"/>
              </a:rPr>
              <a:t>xây dựng theo hướng mở</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3011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1000" y="6096000"/>
            <a:ext cx="8153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489200" y="31623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24500" y="32385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1" name="Picture 7"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876800"/>
            <a:ext cx="182880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72712" name="Picture 8"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38200" y="4800600"/>
            <a:ext cx="182880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72713" name="Picture 9"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876800"/>
            <a:ext cx="182880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4953000"/>
            <a:ext cx="1828800" cy="113347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973424" y="533400"/>
            <a:ext cx="4579776" cy="461665"/>
          </a:xfrm>
          <a:prstGeom prst="rect">
            <a:avLst/>
          </a:prstGeom>
          <a:noFill/>
        </p:spPr>
        <p:txBody>
          <a:bodyPr wrap="square" rtlCol="0">
            <a:spAutoFit/>
          </a:bodyPr>
          <a:lstStyle/>
          <a:p>
            <a:r>
              <a:rPr lang="en-US" sz="2400" b="1" smtClean="0">
                <a:latin typeface="Times New Roman" panose="02020603050405020304" pitchFamily="18" charset="0"/>
                <a:cs typeface="Times New Roman" panose="02020603050405020304" pitchFamily="18" charset="0"/>
              </a:rPr>
              <a:t>MỤC TIÊU CỦA CT.GDPT 2018</a:t>
            </a:r>
            <a:endParaRPr lang="en-US" sz="2400" b="1">
              <a:latin typeface="Times New Roman" panose="02020603050405020304" pitchFamily="18" charset="0"/>
              <a:cs typeface="Times New Roman" panose="02020603050405020304" pitchFamily="18" charset="0"/>
            </a:endParaRPr>
          </a:p>
        </p:txBody>
      </p:sp>
      <p:sp>
        <p:nvSpPr>
          <p:cNvPr id="3" name="TextBox 2"/>
          <p:cNvSpPr txBox="1"/>
          <p:nvPr/>
        </p:nvSpPr>
        <p:spPr>
          <a:xfrm>
            <a:off x="641350" y="1447800"/>
            <a:ext cx="7708900" cy="3046988"/>
          </a:xfrm>
          <a:prstGeom prst="rect">
            <a:avLst/>
          </a:prstGeom>
          <a:noFill/>
        </p:spPr>
        <p:txBody>
          <a:bodyPr wrap="square" rtlCol="0">
            <a:spAutoFit/>
          </a:bodyPr>
          <a:lstStyle/>
          <a:p>
            <a:pPr marL="457200" indent="-457200">
              <a:buAutoNum type="arabicPeriod"/>
            </a:pPr>
            <a:r>
              <a:rPr lang="en-US" sz="2400" smtClean="0">
                <a:latin typeface="Times New Roman" panose="02020603050405020304" pitchFamily="18" charset="0"/>
                <a:cs typeface="Times New Roman" panose="02020603050405020304" pitchFamily="18" charset="0"/>
              </a:rPr>
              <a:t>Làm chủ kiến thức phổ thông;</a:t>
            </a:r>
          </a:p>
          <a:p>
            <a:pPr marL="457200" indent="-457200">
              <a:buAutoNum type="arabicPeriod"/>
            </a:pPr>
            <a:r>
              <a:rPr lang="en-US" sz="2400" smtClean="0">
                <a:latin typeface="Times New Roman" panose="02020603050405020304" pitchFamily="18" charset="0"/>
                <a:cs typeface="Times New Roman" panose="02020603050405020304" pitchFamily="18" charset="0"/>
              </a:rPr>
              <a:t>Biết vận dụng hiệu quả kiến thức vào đời sống và tự học suốt đời;</a:t>
            </a:r>
          </a:p>
          <a:p>
            <a:pPr marL="457200" indent="-457200">
              <a:buAutoNum type="arabicPeriod"/>
            </a:pPr>
            <a:r>
              <a:rPr lang="en-US" sz="2400" smtClean="0">
                <a:latin typeface="Times New Roman" panose="02020603050405020304" pitchFamily="18" charset="0"/>
                <a:cs typeface="Times New Roman" panose="02020603050405020304" pitchFamily="18" charset="0"/>
              </a:rPr>
              <a:t>Có </a:t>
            </a:r>
            <a:r>
              <a:rPr lang="en-US" sz="2400">
                <a:solidFill>
                  <a:srgbClr val="000000"/>
                </a:solidFill>
                <a:latin typeface="Times New Roman" panose="02020603050405020304" pitchFamily="18" charset="0"/>
                <a:cs typeface="Times New Roman" panose="02020603050405020304" pitchFamily="18" charset="0"/>
              </a:rPr>
              <a:t>định </a:t>
            </a:r>
            <a:r>
              <a:rPr lang="en-US" sz="2400" smtClean="0">
                <a:solidFill>
                  <a:srgbClr val="000000"/>
                </a:solidFill>
                <a:latin typeface="Times New Roman" panose="02020603050405020304" pitchFamily="18" charset="0"/>
                <a:cs typeface="Times New Roman" panose="02020603050405020304" pitchFamily="18" charset="0"/>
              </a:rPr>
              <a:t>hướng </a:t>
            </a:r>
            <a:r>
              <a:rPr lang="en-US" sz="2400" smtClean="0">
                <a:latin typeface="Times New Roman" panose="02020603050405020304" pitchFamily="18" charset="0"/>
                <a:cs typeface="Times New Roman" panose="02020603050405020304" pitchFamily="18" charset="0"/>
              </a:rPr>
              <a:t>lựa chọn nghề nghiệp phù hợp;</a:t>
            </a:r>
          </a:p>
          <a:p>
            <a:pPr marL="457200" indent="-457200">
              <a:buAutoNum type="arabicPeriod"/>
            </a:pPr>
            <a:r>
              <a:rPr lang="en-US" sz="2400" smtClean="0">
                <a:latin typeface="Times New Roman" panose="02020603050405020304" pitchFamily="18" charset="0"/>
                <a:cs typeface="Times New Roman" panose="02020603050405020304" pitchFamily="18" charset="0"/>
              </a:rPr>
              <a:t>Biết xây dựng và phát triển hài hòa các mối quan hệ XH;</a:t>
            </a:r>
          </a:p>
          <a:p>
            <a:pPr marL="457200" indent="-457200">
              <a:buAutoNum type="arabicPeriod"/>
            </a:pPr>
            <a:r>
              <a:rPr lang="en-US" sz="2400" smtClean="0">
                <a:latin typeface="Times New Roman" panose="02020603050405020304" pitchFamily="18" charset="0"/>
                <a:cs typeface="Times New Roman" panose="02020603050405020304" pitchFamily="18" charset="0"/>
              </a:rPr>
              <a:t>Có cá tính, nhân cách và đời sống tâm hồn phong phú;</a:t>
            </a:r>
          </a:p>
          <a:p>
            <a:pPr marL="457200" indent="-457200">
              <a:buAutoNum type="arabicPeriod"/>
            </a:pPr>
            <a:r>
              <a:rPr lang="en-US" sz="2400" smtClean="0">
                <a:latin typeface="Times New Roman" panose="02020603050405020304" pitchFamily="18" charset="0"/>
                <a:cs typeface="Times New Roman" panose="02020603050405020304" pitchFamily="18" charset="0"/>
              </a:rPr>
              <a:t>Nhờ đó có được cuộc sống có ý nghĩa và đóng góp tích cực vào sự phát triển của đất nước và nhân loại.</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02006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1000" y="6096000"/>
            <a:ext cx="8153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489200" y="31623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24500" y="32385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105400"/>
            <a:ext cx="1295400" cy="98107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973424" y="533400"/>
            <a:ext cx="4808376" cy="830997"/>
          </a:xfrm>
          <a:prstGeom prst="rect">
            <a:avLst/>
          </a:prstGeom>
          <a:noFill/>
        </p:spPr>
        <p:txBody>
          <a:bodyPr wrap="square" rtlCol="0">
            <a:spAutoFit/>
          </a:bodyPr>
          <a:lstStyle/>
          <a:p>
            <a:r>
              <a:rPr lang="en-US" sz="2400" b="1" smtClean="0">
                <a:solidFill>
                  <a:srgbClr val="000000"/>
                </a:solidFill>
                <a:latin typeface="Times New Roman" panose="02020603050405020304" pitchFamily="18" charset="0"/>
                <a:cs typeface="Times New Roman" panose="02020603050405020304" pitchFamily="18" charset="0"/>
              </a:rPr>
              <a:t>BỘ SÁCH ĐANG SỬ DỤNG CHO VIỆC DẠY – HỌC TẠI TRƯỜNG </a:t>
            </a:r>
            <a:endParaRPr lang="en-US" sz="2400" b="1">
              <a:solidFill>
                <a:srgbClr val="00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641350" y="1295400"/>
            <a:ext cx="7708900" cy="4893647"/>
          </a:xfrm>
          <a:prstGeom prst="rect">
            <a:avLst/>
          </a:prstGeom>
          <a:noFill/>
        </p:spPr>
        <p:txBody>
          <a:bodyPr wrap="square" rtlCol="0">
            <a:spAutoFit/>
          </a:bodyPr>
          <a:lstStyle/>
          <a:p>
            <a:r>
              <a:rPr lang="en-US" sz="2400" dirty="0" err="1" smtClean="0">
                <a:solidFill>
                  <a:srgbClr val="000000"/>
                </a:solidFill>
                <a:latin typeface="Times New Roman" panose="02020603050405020304" pitchFamily="18" charset="0"/>
                <a:cs typeface="Times New Roman" panose="02020603050405020304" pitchFamily="18" charset="0"/>
              </a:rPr>
              <a:t>Hiện</a:t>
            </a:r>
            <a:r>
              <a:rPr lang="en-US" sz="2400" dirty="0" smtClean="0">
                <a:solidFill>
                  <a:srgbClr val="000000"/>
                </a:solidFill>
                <a:latin typeface="Times New Roman" panose="02020603050405020304" pitchFamily="18" charset="0"/>
                <a:cs typeface="Times New Roman" panose="02020603050405020304" pitchFamily="18" charset="0"/>
              </a:rPr>
              <a:t> nay, </a:t>
            </a:r>
            <a:r>
              <a:rPr lang="en-US" sz="2400" err="1" smtClean="0">
                <a:solidFill>
                  <a:srgbClr val="000000"/>
                </a:solidFill>
                <a:latin typeface="Times New Roman" panose="02020603050405020304" pitchFamily="18" charset="0"/>
                <a:cs typeface="Times New Roman" panose="02020603050405020304" pitchFamily="18" charset="0"/>
              </a:rPr>
              <a:t>nhà</a:t>
            </a:r>
            <a:r>
              <a:rPr lang="en-US" sz="2400" smtClean="0">
                <a:solidFill>
                  <a:srgbClr val="000000"/>
                </a:solidFill>
                <a:latin typeface="Times New Roman" panose="02020603050405020304" pitchFamily="18" charset="0"/>
                <a:cs typeface="Times New Roman" panose="02020603050405020304" pitchFamily="18" charset="0"/>
              </a:rPr>
              <a:t> trường </a:t>
            </a:r>
            <a:r>
              <a:rPr lang="en-US" sz="2400" dirty="0" err="1" smtClean="0">
                <a:solidFill>
                  <a:srgbClr val="000000"/>
                </a:solidFill>
                <a:latin typeface="Times New Roman" panose="02020603050405020304" pitchFamily="18" charset="0"/>
                <a:cs typeface="Times New Roman" panose="02020603050405020304" pitchFamily="18" charset="0"/>
              </a:rPr>
              <a:t>đang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sử</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dụng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bộ</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sách</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giảng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dạy</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cho</a:t>
            </a:r>
            <a:r>
              <a:rPr lang="en-US" sz="2400" dirty="0" smtClean="0">
                <a:solidFill>
                  <a:srgbClr val="000000"/>
                </a:solidFill>
                <a:latin typeface="Times New Roman" panose="02020603050405020304" pitchFamily="18" charset="0"/>
                <a:cs typeface="Times New Roman" panose="02020603050405020304" pitchFamily="18" charset="0"/>
              </a:rPr>
              <a:t> HS </a:t>
            </a:r>
            <a:r>
              <a:rPr lang="en-US" sz="2400" dirty="0" err="1" smtClean="0">
                <a:solidFill>
                  <a:srgbClr val="000000"/>
                </a:solidFill>
                <a:latin typeface="Times New Roman" panose="02020603050405020304" pitchFamily="18" charset="0"/>
                <a:cs typeface="Times New Roman" panose="02020603050405020304" pitchFamily="18" charset="0"/>
              </a:rPr>
              <a:t>lớp</a:t>
            </a:r>
            <a:r>
              <a:rPr lang="en-US" sz="2400" dirty="0" smtClean="0">
                <a:solidFill>
                  <a:srgbClr val="000000"/>
                </a:solidFill>
                <a:latin typeface="Times New Roman" panose="02020603050405020304" pitchFamily="18" charset="0"/>
                <a:cs typeface="Times New Roman" panose="02020603050405020304" pitchFamily="18" charset="0"/>
              </a:rPr>
              <a:t> 1 </a:t>
            </a:r>
            <a:r>
              <a:rPr lang="en-US" sz="2400" dirty="0" err="1" smtClean="0">
                <a:solidFill>
                  <a:srgbClr val="000000"/>
                </a:solidFill>
                <a:latin typeface="Times New Roman" panose="02020603050405020304" pitchFamily="18" charset="0"/>
                <a:cs typeface="Times New Roman" panose="02020603050405020304" pitchFamily="18" charset="0"/>
              </a:rPr>
              <a:t>như</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sau</a:t>
            </a:r>
            <a:r>
              <a:rPr lang="en-US" sz="2400" dirty="0" smtClean="0">
                <a:solidFill>
                  <a:srgbClr val="000000"/>
                </a:solidFill>
                <a:latin typeface="Times New Roman" panose="02020603050405020304" pitchFamily="18" charset="0"/>
                <a:cs typeface="Times New Roman" panose="02020603050405020304" pitchFamily="18" charset="0"/>
              </a:rPr>
              <a:t>:</a:t>
            </a:r>
          </a:p>
          <a:p>
            <a:pPr marL="457200" indent="-457200">
              <a:buAutoNum type="arabicPeriod"/>
            </a:pPr>
            <a:r>
              <a:rPr lang="en-US" sz="2400" dirty="0" err="1" smtClean="0">
                <a:solidFill>
                  <a:srgbClr val="000000"/>
                </a:solidFill>
                <a:latin typeface="Times New Roman" panose="02020603050405020304" pitchFamily="18" charset="0"/>
                <a:cs typeface="Times New Roman" panose="02020603050405020304" pitchFamily="18" charset="0"/>
              </a:rPr>
              <a:t>Tiếng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Việt</a:t>
            </a:r>
            <a:r>
              <a:rPr lang="en-US" sz="2400" dirty="0" smtClean="0">
                <a:solidFill>
                  <a:srgbClr val="000000"/>
                </a:solidFill>
                <a:latin typeface="Times New Roman" panose="02020603050405020304" pitchFamily="18" charset="0"/>
                <a:cs typeface="Times New Roman" panose="02020603050405020304" pitchFamily="18" charset="0"/>
              </a:rPr>
              <a:t> – </a:t>
            </a:r>
            <a:r>
              <a:rPr lang="en-US" sz="2400" dirty="0" err="1" smtClean="0">
                <a:solidFill>
                  <a:srgbClr val="000000"/>
                </a:solidFill>
                <a:latin typeface="Times New Roman" panose="02020603050405020304" pitchFamily="18" charset="0"/>
                <a:cs typeface="Times New Roman" panose="02020603050405020304" pitchFamily="18" charset="0"/>
              </a:rPr>
              <a:t>Cánh</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Diều</a:t>
            </a:r>
            <a:r>
              <a:rPr lang="en-US" sz="2400" dirty="0" smtClean="0">
                <a:solidFill>
                  <a:srgbClr val="000000"/>
                </a:solidFill>
                <a:latin typeface="Times New Roman" panose="02020603050405020304" pitchFamily="18" charset="0"/>
                <a:cs typeface="Times New Roman" panose="02020603050405020304" pitchFamily="18" charset="0"/>
              </a:rPr>
              <a:t> </a:t>
            </a:r>
          </a:p>
          <a:p>
            <a:pPr marL="457200" indent="-457200">
              <a:buAutoNum type="arabicPeriod"/>
            </a:pPr>
            <a:r>
              <a:rPr lang="en-US" sz="2400" dirty="0" err="1" smtClean="0">
                <a:solidFill>
                  <a:srgbClr val="000000"/>
                </a:solidFill>
                <a:latin typeface="Times New Roman" panose="02020603050405020304" pitchFamily="18" charset="0"/>
                <a:cs typeface="Times New Roman" panose="02020603050405020304" pitchFamily="18" charset="0"/>
              </a:rPr>
              <a:t>Toán</a:t>
            </a:r>
            <a:r>
              <a:rPr lang="en-US" sz="2400" dirty="0" smtClean="0">
                <a:solidFill>
                  <a:srgbClr val="000000"/>
                </a:solidFill>
                <a:latin typeface="Times New Roman" panose="02020603050405020304" pitchFamily="18" charset="0"/>
                <a:cs typeface="Times New Roman" panose="02020603050405020304" pitchFamily="18" charset="0"/>
              </a:rPr>
              <a:t> – </a:t>
            </a:r>
            <a:r>
              <a:rPr lang="en-US" sz="2400" dirty="0" err="1" smtClean="0">
                <a:solidFill>
                  <a:srgbClr val="000000"/>
                </a:solidFill>
                <a:latin typeface="Times New Roman" panose="02020603050405020304" pitchFamily="18" charset="0"/>
                <a:cs typeface="Times New Roman" panose="02020603050405020304" pitchFamily="18" charset="0"/>
              </a:rPr>
              <a:t>Cánh</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Diều</a:t>
            </a:r>
            <a:endParaRPr lang="en-US" sz="2400" dirty="0" smtClean="0">
              <a:solidFill>
                <a:srgbClr val="000000"/>
              </a:solidFill>
              <a:latin typeface="Times New Roman" panose="02020603050405020304" pitchFamily="18" charset="0"/>
              <a:cs typeface="Times New Roman" panose="02020603050405020304" pitchFamily="18" charset="0"/>
            </a:endParaRPr>
          </a:p>
          <a:p>
            <a:pPr marL="457200" indent="-457200">
              <a:buAutoNum type="arabicPeriod"/>
            </a:pPr>
            <a:r>
              <a:rPr lang="en-US" sz="2400" dirty="0" err="1" smtClean="0">
                <a:solidFill>
                  <a:srgbClr val="000000"/>
                </a:solidFill>
                <a:latin typeface="Times New Roman" panose="02020603050405020304" pitchFamily="18" charset="0"/>
                <a:cs typeface="Times New Roman" panose="02020603050405020304" pitchFamily="18" charset="0"/>
              </a:rPr>
              <a:t>Đạo</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đức</a:t>
            </a:r>
            <a:r>
              <a:rPr lang="en-US" sz="2400" dirty="0" smtClean="0">
                <a:solidFill>
                  <a:srgbClr val="000000"/>
                </a:solidFill>
                <a:latin typeface="Times New Roman" panose="02020603050405020304" pitchFamily="18" charset="0"/>
                <a:cs typeface="Times New Roman" panose="02020603050405020304" pitchFamily="18" charset="0"/>
              </a:rPr>
              <a:t> – </a:t>
            </a:r>
            <a:r>
              <a:rPr lang="en-US" sz="2400" dirty="0" err="1" smtClean="0">
                <a:solidFill>
                  <a:srgbClr val="000000"/>
                </a:solidFill>
                <a:latin typeface="Times New Roman" panose="02020603050405020304" pitchFamily="18" charset="0"/>
                <a:cs typeface="Times New Roman" panose="02020603050405020304" pitchFamily="18" charset="0"/>
              </a:rPr>
              <a:t>Kết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nối</a:t>
            </a:r>
            <a:r>
              <a:rPr lang="en-US" sz="2400" dirty="0" smtClean="0">
                <a:solidFill>
                  <a:srgbClr val="000000"/>
                </a:solidFill>
                <a:latin typeface="Times New Roman" panose="02020603050405020304" pitchFamily="18" charset="0"/>
                <a:cs typeface="Times New Roman" panose="02020603050405020304" pitchFamily="18" charset="0"/>
              </a:rPr>
              <a:t> tri </a:t>
            </a:r>
            <a:r>
              <a:rPr lang="en-US" sz="2400" dirty="0" err="1" smtClean="0">
                <a:solidFill>
                  <a:srgbClr val="000000"/>
                </a:solidFill>
                <a:latin typeface="Times New Roman" panose="02020603050405020304" pitchFamily="18" charset="0"/>
                <a:cs typeface="Times New Roman" panose="02020603050405020304" pitchFamily="18" charset="0"/>
              </a:rPr>
              <a:t>thức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với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cuộc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sống</a:t>
            </a:r>
            <a:endParaRPr lang="en-US" sz="2400" dirty="0" smtClean="0">
              <a:solidFill>
                <a:srgbClr val="000000"/>
              </a:solidFill>
              <a:latin typeface="Times New Roman" panose="02020603050405020304" pitchFamily="18" charset="0"/>
              <a:cs typeface="Times New Roman" panose="02020603050405020304" pitchFamily="18" charset="0"/>
            </a:endParaRPr>
          </a:p>
          <a:p>
            <a:pPr marL="457200" indent="-457200">
              <a:buAutoNum type="arabicPeriod"/>
            </a:pPr>
            <a:r>
              <a:rPr lang="en-US" sz="2400" dirty="0" smtClean="0">
                <a:solidFill>
                  <a:srgbClr val="000000"/>
                </a:solidFill>
                <a:latin typeface="Times New Roman" panose="02020603050405020304" pitchFamily="18" charset="0"/>
                <a:cs typeface="Times New Roman" panose="02020603050405020304" pitchFamily="18" charset="0"/>
              </a:rPr>
              <a:t>HĐTN – </a:t>
            </a:r>
            <a:r>
              <a:rPr lang="en-US" sz="2400" dirty="0" err="1" smtClean="0">
                <a:solidFill>
                  <a:srgbClr val="000000"/>
                </a:solidFill>
                <a:latin typeface="Times New Roman" panose="02020603050405020304" pitchFamily="18" charset="0"/>
                <a:cs typeface="Times New Roman" panose="02020603050405020304" pitchFamily="18" charset="0"/>
              </a:rPr>
              <a:t>Kết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nối</a:t>
            </a:r>
            <a:r>
              <a:rPr lang="en-US" sz="2400" dirty="0">
                <a:solidFill>
                  <a:srgbClr val="000000"/>
                </a:solidFill>
                <a:latin typeface="Times New Roman" panose="02020603050405020304" pitchFamily="18" charset="0"/>
                <a:cs typeface="Times New Roman" panose="02020603050405020304" pitchFamily="18" charset="0"/>
              </a:rPr>
              <a:t> tri </a:t>
            </a:r>
            <a:r>
              <a:rPr lang="en-US" sz="2400" dirty="0" err="1">
                <a:solidFill>
                  <a:srgbClr val="000000"/>
                </a:solidFill>
                <a:latin typeface="Times New Roman" panose="02020603050405020304" pitchFamily="18" charset="0"/>
                <a:cs typeface="Times New Roman" panose="02020603050405020304" pitchFamily="18" charset="0"/>
              </a:rPr>
              <a:t>thức</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với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cuộc</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sống</a:t>
            </a:r>
            <a:endParaRPr lang="en-US" sz="2400" dirty="0" smtClean="0">
              <a:solidFill>
                <a:srgbClr val="000000"/>
              </a:solidFill>
              <a:latin typeface="Times New Roman" panose="02020603050405020304" pitchFamily="18" charset="0"/>
              <a:cs typeface="Times New Roman" panose="02020603050405020304" pitchFamily="18" charset="0"/>
            </a:endParaRPr>
          </a:p>
          <a:p>
            <a:pPr marL="457200" indent="-457200">
              <a:buAutoNum type="arabicPeriod"/>
            </a:pPr>
            <a:r>
              <a:rPr lang="en-US" sz="2400" dirty="0" smtClean="0">
                <a:solidFill>
                  <a:srgbClr val="000000"/>
                </a:solidFill>
                <a:latin typeface="Times New Roman" panose="02020603050405020304" pitchFamily="18" charset="0"/>
                <a:cs typeface="Times New Roman" panose="02020603050405020304" pitchFamily="18" charset="0"/>
              </a:rPr>
              <a:t>TNXH – </a:t>
            </a:r>
            <a:r>
              <a:rPr lang="en-US" sz="2400" dirty="0" err="1" smtClean="0">
                <a:solidFill>
                  <a:srgbClr val="000000"/>
                </a:solidFill>
                <a:latin typeface="Times New Roman" panose="02020603050405020304" pitchFamily="18" charset="0"/>
                <a:cs typeface="Times New Roman" panose="02020603050405020304" pitchFamily="18" charset="0"/>
              </a:rPr>
              <a:t>Cùng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học</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để</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phát</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triển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năng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lực</a:t>
            </a:r>
            <a:endParaRPr lang="en-US" sz="2400" dirty="0" smtClean="0">
              <a:solidFill>
                <a:srgbClr val="000000"/>
              </a:solidFill>
              <a:latin typeface="Times New Roman" panose="02020603050405020304" pitchFamily="18" charset="0"/>
              <a:cs typeface="Times New Roman" panose="02020603050405020304" pitchFamily="18" charset="0"/>
            </a:endParaRPr>
          </a:p>
          <a:p>
            <a:pPr marL="457200" indent="-457200">
              <a:buAutoNum type="arabicPeriod"/>
            </a:pPr>
            <a:r>
              <a:rPr lang="en-US" sz="2400" dirty="0" err="1" smtClean="0">
                <a:solidFill>
                  <a:srgbClr val="000000"/>
                </a:solidFill>
                <a:latin typeface="Times New Roman" panose="02020603050405020304" pitchFamily="18" charset="0"/>
                <a:cs typeface="Times New Roman" panose="02020603050405020304" pitchFamily="18" charset="0"/>
              </a:rPr>
              <a:t>Mĩ</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thuật</a:t>
            </a:r>
            <a:r>
              <a:rPr lang="en-US" sz="2400" dirty="0" smtClean="0">
                <a:solidFill>
                  <a:srgbClr val="000000"/>
                </a:solidFill>
                <a:latin typeface="Times New Roman" panose="02020603050405020304" pitchFamily="18" charset="0"/>
                <a:cs typeface="Times New Roman" panose="02020603050405020304" pitchFamily="18" charset="0"/>
              </a:rPr>
              <a:t> – </a:t>
            </a:r>
            <a:r>
              <a:rPr lang="en-US" sz="2400" dirty="0" err="1" smtClean="0">
                <a:solidFill>
                  <a:srgbClr val="000000"/>
                </a:solidFill>
                <a:latin typeface="Times New Roman" panose="02020603050405020304" pitchFamily="18" charset="0"/>
                <a:cs typeface="Times New Roman" panose="02020603050405020304" pitchFamily="18" charset="0"/>
              </a:rPr>
              <a:t>Chân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trời</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sáng</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tạo</a:t>
            </a:r>
            <a:endParaRPr lang="en-US" sz="2400" dirty="0" smtClean="0">
              <a:solidFill>
                <a:srgbClr val="000000"/>
              </a:solidFill>
              <a:latin typeface="Times New Roman" panose="02020603050405020304" pitchFamily="18" charset="0"/>
              <a:cs typeface="Times New Roman" panose="02020603050405020304" pitchFamily="18" charset="0"/>
            </a:endParaRPr>
          </a:p>
          <a:p>
            <a:pPr marL="457200" indent="-457200">
              <a:buAutoNum type="arabicPeriod"/>
            </a:pPr>
            <a:r>
              <a:rPr lang="en-US" sz="2400" dirty="0" err="1">
                <a:solidFill>
                  <a:srgbClr val="000000"/>
                </a:solidFill>
                <a:latin typeface="Times New Roman" panose="02020603050405020304" pitchFamily="18" charset="0"/>
                <a:cs typeface="Times New Roman" panose="02020603050405020304" pitchFamily="18" charset="0"/>
              </a:rPr>
              <a:t>Âm</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nhạc</a:t>
            </a:r>
            <a:r>
              <a:rPr lang="en-US" sz="2400" dirty="0">
                <a:solidFill>
                  <a:srgbClr val="000000"/>
                </a:solidFill>
                <a:latin typeface="Times New Roman" panose="02020603050405020304" pitchFamily="18" charset="0"/>
                <a:cs typeface="Times New Roman" panose="02020603050405020304" pitchFamily="18" charset="0"/>
              </a:rPr>
              <a:t> – </a:t>
            </a:r>
            <a:r>
              <a:rPr lang="en-US" sz="2400" dirty="0" err="1">
                <a:solidFill>
                  <a:srgbClr val="000000"/>
                </a:solidFill>
                <a:latin typeface="Times New Roman" panose="02020603050405020304" pitchFamily="18" charset="0"/>
                <a:cs typeface="Times New Roman" panose="02020603050405020304" pitchFamily="18" charset="0"/>
              </a:rPr>
              <a:t>Cánh</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Diều</a:t>
            </a:r>
            <a:endParaRPr lang="en-US" sz="2400" dirty="0" smtClean="0">
              <a:solidFill>
                <a:srgbClr val="000000"/>
              </a:solidFill>
              <a:latin typeface="Times New Roman" panose="02020603050405020304" pitchFamily="18" charset="0"/>
              <a:cs typeface="Times New Roman" panose="02020603050405020304" pitchFamily="18" charset="0"/>
            </a:endParaRPr>
          </a:p>
          <a:p>
            <a:pPr marL="457200" lvl="0" indent="-457200">
              <a:buFontTx/>
              <a:buAutoNum type="arabicPeriod"/>
            </a:pPr>
            <a:r>
              <a:rPr lang="en-US" sz="2400" dirty="0">
                <a:solidFill>
                  <a:srgbClr val="000000"/>
                </a:solidFill>
                <a:latin typeface="Times New Roman" panose="02020603050405020304" pitchFamily="18" charset="0"/>
                <a:cs typeface="Times New Roman" panose="02020603050405020304" pitchFamily="18" charset="0"/>
              </a:rPr>
              <a:t>GDTC – </a:t>
            </a:r>
            <a:r>
              <a:rPr lang="en-US" sz="2400" dirty="0" err="1">
                <a:solidFill>
                  <a:srgbClr val="000000"/>
                </a:solidFill>
                <a:latin typeface="Times New Roman" panose="02020603050405020304" pitchFamily="18" charset="0"/>
                <a:cs typeface="Times New Roman" panose="02020603050405020304" pitchFamily="18" charset="0"/>
              </a:rPr>
              <a:t>Cùng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học</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để</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phát</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triển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năng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lực</a:t>
            </a:r>
            <a:endParaRPr lang="en-US" sz="2400" dirty="0" smtClean="0">
              <a:solidFill>
                <a:srgbClr val="000000"/>
              </a:solidFill>
              <a:latin typeface="Times New Roman" panose="02020603050405020304" pitchFamily="18" charset="0"/>
              <a:cs typeface="Times New Roman" panose="02020603050405020304" pitchFamily="18" charset="0"/>
            </a:endParaRPr>
          </a:p>
          <a:p>
            <a:pPr marL="457200" lvl="0" indent="-457200">
              <a:buFontTx/>
              <a:buAutoNum type="arabicPeriod"/>
            </a:pPr>
            <a:r>
              <a:rPr lang="en-US" sz="2400" dirty="0" err="1" smtClean="0">
                <a:solidFill>
                  <a:srgbClr val="000000"/>
                </a:solidFill>
                <a:latin typeface="Times New Roman" panose="02020603050405020304" pitchFamily="18" charset="0"/>
                <a:cs typeface="Times New Roman" panose="02020603050405020304" pitchFamily="18" charset="0"/>
              </a:rPr>
              <a:t>Văn</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hóa</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giao</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cs typeface="Times New Roman" panose="02020603050405020304" pitchFamily="18" charset="0"/>
              </a:rPr>
              <a:t>thông</a:t>
            </a:r>
            <a:endParaRPr lang="en-US" sz="2400" dirty="0" smtClean="0">
              <a:solidFill>
                <a:srgbClr val="000000"/>
              </a:solidFill>
              <a:latin typeface="Times New Roman" panose="02020603050405020304" pitchFamily="18" charset="0"/>
              <a:cs typeface="Times New Roman" panose="02020603050405020304" pitchFamily="18" charset="0"/>
            </a:endParaRPr>
          </a:p>
          <a:p>
            <a:pPr marL="457200" lvl="0" indent="-457200">
              <a:buFontTx/>
              <a:buAutoNum type="arabicPeriod"/>
            </a:pPr>
            <a:r>
              <a:rPr lang="en-US" sz="2400" dirty="0" err="1" smtClean="0">
                <a:solidFill>
                  <a:srgbClr val="000000"/>
                </a:solidFill>
                <a:latin typeface="Times New Roman" panose="02020603050405020304" pitchFamily="18" charset="0"/>
                <a:cs typeface="Times New Roman" panose="02020603050405020304" pitchFamily="18" charset="0"/>
              </a:rPr>
              <a:t>Kĩ</a:t>
            </a:r>
            <a:r>
              <a:rPr lang="en-US" sz="2400" dirty="0" smtClean="0">
                <a:solidFill>
                  <a:srgbClr val="000000"/>
                </a:solidFill>
                <a:latin typeface="Times New Roman" panose="02020603050405020304" pitchFamily="18" charset="0"/>
                <a:cs typeface="Times New Roman" panose="02020603050405020304" pitchFamily="18" charset="0"/>
              </a:rPr>
              <a:t> </a:t>
            </a:r>
            <a:r>
              <a:rPr lang="en-US" sz="2400" err="1" smtClean="0">
                <a:solidFill>
                  <a:srgbClr val="000000"/>
                </a:solidFill>
                <a:latin typeface="Times New Roman" panose="02020603050405020304" pitchFamily="18" charset="0"/>
                <a:cs typeface="Times New Roman" panose="02020603050405020304" pitchFamily="18" charset="0"/>
              </a:rPr>
              <a:t>năng</a:t>
            </a:r>
            <a:r>
              <a:rPr lang="en-US" sz="2400" smtClean="0">
                <a:solidFill>
                  <a:srgbClr val="000000"/>
                </a:solidFill>
                <a:latin typeface="Times New Roman" panose="02020603050405020304" pitchFamily="18" charset="0"/>
                <a:cs typeface="Times New Roman" panose="02020603050405020304" pitchFamily="18" charset="0"/>
              </a:rPr>
              <a:t> sống</a:t>
            </a:r>
          </a:p>
          <a:p>
            <a:pPr marL="457200" lvl="0" indent="-457200">
              <a:buFontTx/>
              <a:buAutoNum type="arabicPeriod"/>
            </a:pPr>
            <a:r>
              <a:rPr lang="en-US" sz="2400" smtClean="0">
                <a:solidFill>
                  <a:srgbClr val="000000"/>
                </a:solidFill>
                <a:latin typeface="Times New Roman" panose="02020603050405020304" pitchFamily="18" charset="0"/>
                <a:cs typeface="Times New Roman" panose="02020603050405020304" pitchFamily="18" charset="0"/>
              </a:rPr>
              <a:t>Tiếng Anh (Family and Friends 1)</a:t>
            </a:r>
            <a:endParaRPr lang="en-US" sz="2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2409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1000" y="6096000"/>
            <a:ext cx="8153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489200" y="31623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24500" y="3238500"/>
            <a:ext cx="6019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105400"/>
            <a:ext cx="1295400" cy="9810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82431" y="454019"/>
            <a:ext cx="7708900" cy="5693866"/>
          </a:xfrm>
          <a:prstGeom prst="rect">
            <a:avLst/>
          </a:prstGeom>
          <a:noFill/>
        </p:spPr>
        <p:txBody>
          <a:bodyPr wrap="square" rtlCol="0">
            <a:spAutoFit/>
          </a:bodyPr>
          <a:lstStyle/>
          <a:p>
            <a:r>
              <a:rPr lang="en-US" sz="2800" b="1" smtClean="0">
                <a:solidFill>
                  <a:srgbClr val="000000"/>
                </a:solidFill>
                <a:latin typeface="Times New Roman" panose="02020603050405020304" pitchFamily="18" charset="0"/>
                <a:cs typeface="Times New Roman" panose="02020603050405020304" pitchFamily="18" charset="0"/>
              </a:rPr>
              <a:t>Phụ huynh cần chú ý điều gì?</a:t>
            </a:r>
          </a:p>
          <a:p>
            <a:r>
              <a:rPr lang="en-US" sz="2400" smtClean="0">
                <a:solidFill>
                  <a:srgbClr val="000000"/>
                </a:solidFill>
                <a:latin typeface="Times New Roman" panose="02020603050405020304" pitchFamily="18" charset="0"/>
                <a:cs typeface="Times New Roman" panose="02020603050405020304" pitchFamily="18" charset="0"/>
              </a:rPr>
              <a:t>- Sách giáo khoa hiện đang được giảng dạy không phải là pháp lệnh. GV có thể dùng ngữ liệu khác thay đổi ngữ liệu đang có trong sách khi thấy chưa phù hợp (VD: từ ngữ, nội dung chưa phù hợp với vùng miền, địa phương,…)</a:t>
            </a:r>
          </a:p>
          <a:p>
            <a:r>
              <a:rPr lang="en-US" sz="2400" smtClean="0">
                <a:solidFill>
                  <a:srgbClr val="000000"/>
                </a:solidFill>
                <a:latin typeface="Times New Roman" panose="02020603050405020304" pitchFamily="18" charset="0"/>
                <a:cs typeface="Times New Roman" panose="02020603050405020304" pitchFamily="18" charset="0"/>
              </a:rPr>
              <a:t>- Việc đánh giá HS không phải chỉ đánh giá trong 1 ngày học, mà là dựa vào quá trình học suốt năm của HS để đánh giá; được đánh giá qua 4 giai đoạn: giữa kì 1, cuối kì 1, giữa kì 2, cuối năm. Lấy kết quả đánh giá cuối năm là căn cứ để xét lên lớp đối với HS đó.</a:t>
            </a:r>
          </a:p>
          <a:p>
            <a:r>
              <a:rPr lang="en-US" sz="2400" smtClean="0">
                <a:solidFill>
                  <a:srgbClr val="000000"/>
                </a:solidFill>
                <a:latin typeface="Times New Roman" panose="02020603050405020304" pitchFamily="18" charset="0"/>
                <a:cs typeface="Times New Roman" panose="02020603050405020304" pitchFamily="18" charset="0"/>
              </a:rPr>
              <a:t>- Đề kiểm tra cuối kì 1 và cuối năm sẽ không phải hoàn toàn lấy ngữ liệu trong sách các em đang học. GV có thể lấy các ngữ liệu từ những bộ sách khác hoặc tự soạn, miễn sao nội dung bài kiểm tra phù hợp với nội dung các chủ điểm mà các em đã được học. </a:t>
            </a:r>
          </a:p>
        </p:txBody>
      </p:sp>
    </p:spTree>
    <p:extLst>
      <p:ext uri="{BB962C8B-B14F-4D97-AF65-F5344CB8AC3E}">
        <p14:creationId xmlns:p14="http://schemas.microsoft.com/office/powerpoint/2010/main" val="2104792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1000" y="6553199"/>
            <a:ext cx="8534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04771" y="60646"/>
            <a:ext cx="8610628"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170078" y="3306923"/>
            <a:ext cx="6797355"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16722" y="3306923"/>
            <a:ext cx="6797355"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42799" y="5710237"/>
            <a:ext cx="993559" cy="7524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04801" y="428446"/>
            <a:ext cx="8458197" cy="6124754"/>
          </a:xfrm>
          <a:prstGeom prst="rect">
            <a:avLst/>
          </a:prstGeom>
          <a:noFill/>
        </p:spPr>
        <p:txBody>
          <a:bodyPr wrap="square" rtlCol="0">
            <a:spAutoFit/>
          </a:bodyPr>
          <a:lstStyle/>
          <a:p>
            <a:r>
              <a:rPr lang="en-US" sz="2800" b="1" smtClean="0">
                <a:solidFill>
                  <a:srgbClr val="000000"/>
                </a:solidFill>
                <a:latin typeface="Times New Roman" panose="02020603050405020304" pitchFamily="18" charset="0"/>
                <a:cs typeface="Times New Roman" panose="02020603050405020304" pitchFamily="18" charset="0"/>
              </a:rPr>
              <a:t>Phụ huynh cần làm gì trong công tác phối hợp giáo dục với nhà trường?</a:t>
            </a:r>
          </a:p>
          <a:p>
            <a:r>
              <a:rPr lang="en-US" sz="2400" smtClean="0">
                <a:solidFill>
                  <a:srgbClr val="000000"/>
                </a:solidFill>
                <a:latin typeface="Times New Roman" panose="02020603050405020304" pitchFamily="18" charset="0"/>
                <a:cs typeface="Times New Roman" panose="02020603050405020304" pitchFamily="18" charset="0"/>
              </a:rPr>
              <a:t>1. Nhắc nhở, hỗ trợ việc chuẩn bị đầy đủ đồ dùng học tập cho các em trong mỗi buổi học (theo thời khóa biểu lớp).</a:t>
            </a:r>
          </a:p>
          <a:p>
            <a:r>
              <a:rPr lang="en-US" sz="2400" smtClean="0">
                <a:solidFill>
                  <a:srgbClr val="000000"/>
                </a:solidFill>
                <a:latin typeface="Times New Roman" panose="02020603050405020304" pitchFamily="18" charset="0"/>
                <a:cs typeface="Times New Roman" panose="02020603050405020304" pitchFamily="18" charset="0"/>
              </a:rPr>
              <a:t>2. Hỗ trợ các em ghi nhớ lại bài học ở lớp khi ở nhà.</a:t>
            </a:r>
          </a:p>
          <a:p>
            <a:r>
              <a:rPr lang="en-US" sz="2400" smtClean="0">
                <a:solidFill>
                  <a:srgbClr val="000000"/>
                </a:solidFill>
                <a:latin typeface="Times New Roman" panose="02020603050405020304" pitchFamily="18" charset="0"/>
                <a:cs typeface="Times New Roman" panose="02020603050405020304" pitchFamily="18" charset="0"/>
              </a:rPr>
              <a:t>3. Nhắc nhở các em vào lớp chú ý trong giờ học, hoàn thành các nhiệm vụ học tập, các hoạt động giáo dục theo yêu cầu của GV.</a:t>
            </a:r>
          </a:p>
          <a:p>
            <a:r>
              <a:rPr lang="en-US" sz="2400" smtClean="0">
                <a:solidFill>
                  <a:srgbClr val="000000"/>
                </a:solidFill>
                <a:latin typeface="Times New Roman" panose="02020603050405020304" pitchFamily="18" charset="0"/>
                <a:cs typeface="Times New Roman" panose="02020603050405020304" pitchFamily="18" charset="0"/>
              </a:rPr>
              <a:t>4. Hỏi lại bé những gì cô đã dặn dò trong buổi học để biết được bé có truyền đạt đúng thông tin của GV không (những thông tin đó đã được cô đăng trên zalo nhóm của lớp). </a:t>
            </a:r>
            <a:endParaRPr lang="en-US" sz="2400">
              <a:solidFill>
                <a:srgbClr val="000000"/>
              </a:solidFill>
              <a:latin typeface="Times New Roman" panose="02020603050405020304" pitchFamily="18" charset="0"/>
              <a:cs typeface="Times New Roman" panose="02020603050405020304" pitchFamily="18" charset="0"/>
            </a:endParaRPr>
          </a:p>
          <a:p>
            <a:r>
              <a:rPr lang="en-US" sz="2400" smtClean="0">
                <a:solidFill>
                  <a:srgbClr val="000000"/>
                </a:solidFill>
                <a:latin typeface="Times New Roman" panose="02020603050405020304" pitchFamily="18" charset="0"/>
                <a:cs typeface="Times New Roman" panose="02020603050405020304" pitchFamily="18" charset="0"/>
              </a:rPr>
              <a:t>5. Tham gia vào nhóm zalo của lớp để kịp thời nắm bắt được những thông tin có liên quan đến các hoạt động giáo dục của lớp, của trường.</a:t>
            </a:r>
          </a:p>
          <a:p>
            <a:r>
              <a:rPr lang="en-US" sz="2400" smtClean="0">
                <a:solidFill>
                  <a:srgbClr val="000000"/>
                </a:solidFill>
                <a:latin typeface="Times New Roman" panose="02020603050405020304" pitchFamily="18" charset="0"/>
                <a:cs typeface="Times New Roman" panose="02020603050405020304" pitchFamily="18" charset="0"/>
              </a:rPr>
              <a:t>6. Phản hồi thông tin khi có thắc mắc trong việc học tập cũng như các hoạt động của lớp, của trường đến GV để được giải đáp kịp thời.</a:t>
            </a:r>
          </a:p>
        </p:txBody>
      </p:sp>
    </p:spTree>
    <p:extLst>
      <p:ext uri="{BB962C8B-B14F-4D97-AF65-F5344CB8AC3E}">
        <p14:creationId xmlns:p14="http://schemas.microsoft.com/office/powerpoint/2010/main" val="366728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228600" y="6400800"/>
            <a:ext cx="8458226"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743200" y="3124200"/>
            <a:ext cx="6248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62599" y="3276601"/>
            <a:ext cx="6553202"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80585" y="5624184"/>
            <a:ext cx="993559" cy="7524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39620" y="552777"/>
            <a:ext cx="8147180" cy="5447645"/>
          </a:xfrm>
          <a:prstGeom prst="rect">
            <a:avLst/>
          </a:prstGeom>
          <a:noFill/>
        </p:spPr>
        <p:txBody>
          <a:bodyPr wrap="square" rtlCol="0">
            <a:spAutoFit/>
          </a:bodyPr>
          <a:lstStyle/>
          <a:p>
            <a:r>
              <a:rPr lang="en-US" sz="2400" b="1" smtClean="0">
                <a:solidFill>
                  <a:srgbClr val="000000"/>
                </a:solidFill>
                <a:latin typeface="Times New Roman" panose="02020603050405020304" pitchFamily="18" charset="0"/>
                <a:cs typeface="Times New Roman" panose="02020603050405020304" pitchFamily="18" charset="0"/>
              </a:rPr>
              <a:t>Phụ huynh hỗ trợ như thế nào trong việc giúp các em ghi nhớ bài ở nhà?</a:t>
            </a:r>
            <a:endParaRPr lang="en-US" sz="2400" b="1">
              <a:solidFill>
                <a:srgbClr val="000000"/>
              </a:solidFill>
              <a:latin typeface="Times New Roman" panose="02020603050405020304" pitchFamily="18" charset="0"/>
              <a:cs typeface="Times New Roman" panose="02020603050405020304" pitchFamily="18" charset="0"/>
            </a:endParaRPr>
          </a:p>
          <a:p>
            <a:r>
              <a:rPr lang="en-US" sz="2000" smtClean="0">
                <a:solidFill>
                  <a:srgbClr val="000000"/>
                </a:solidFill>
                <a:latin typeface="Times New Roman" panose="02020603050405020304" pitchFamily="18" charset="0"/>
                <a:cs typeface="Times New Roman" panose="02020603050405020304" pitchFamily="18" charset="0"/>
              </a:rPr>
              <a:t>1. Quan tâm, hỏi thăm đến việc học tập của bé mỗi ngày ở trường.</a:t>
            </a:r>
          </a:p>
          <a:p>
            <a:r>
              <a:rPr lang="en-US" sz="2000" smtClean="0">
                <a:solidFill>
                  <a:srgbClr val="000000"/>
                </a:solidFill>
                <a:latin typeface="Times New Roman" panose="02020603050405020304" pitchFamily="18" charset="0"/>
                <a:cs typeface="Times New Roman" panose="02020603050405020304" pitchFamily="18" charset="0"/>
              </a:rPr>
              <a:t>2. Chọn cho bé một vị trí ngồi học ở nhà yên tĩnh, không ồn ào ảnh hưởng đến sự tập trung của bé.</a:t>
            </a:r>
            <a:endParaRPr lang="en-US" sz="2400">
              <a:solidFill>
                <a:srgbClr val="000000"/>
              </a:solidFill>
              <a:latin typeface="Times New Roman" panose="02020603050405020304" pitchFamily="18" charset="0"/>
              <a:cs typeface="Times New Roman" panose="02020603050405020304" pitchFamily="18" charset="0"/>
            </a:endParaRPr>
          </a:p>
          <a:p>
            <a:r>
              <a:rPr lang="en-US" sz="2000" smtClean="0">
                <a:solidFill>
                  <a:srgbClr val="000000"/>
                </a:solidFill>
                <a:latin typeface="Times New Roman" panose="02020603050405020304" pitchFamily="18" charset="0"/>
                <a:cs typeface="Times New Roman" panose="02020603050405020304" pitchFamily="18" charset="0"/>
              </a:rPr>
              <a:t>3. Chỉ cho bé ôn luyện lại kiến thức đã học ở trường, không học bài mới gây áp lực cho bé.</a:t>
            </a:r>
          </a:p>
          <a:p>
            <a:r>
              <a:rPr lang="en-US" sz="2000" smtClean="0">
                <a:solidFill>
                  <a:srgbClr val="000000"/>
                </a:solidFill>
                <a:latin typeface="Times New Roman" panose="02020603050405020304" pitchFamily="18" charset="0"/>
                <a:cs typeface="Times New Roman" panose="02020603050405020304" pitchFamily="18" charset="0"/>
              </a:rPr>
              <a:t>4. Thời gian tự học ở nhà không nên kéo dài, chủ yếu tập trung nhớ lại cách đọc (đánh vần) của bài Tiếng Việt (có thể cho bé viết bảng con, nhẩm đánh vần, đọc lại tiếng từ đã viết để nhớ lại bài), một số phép tính đã học ở trường.</a:t>
            </a:r>
          </a:p>
          <a:p>
            <a:r>
              <a:rPr lang="en-US" sz="2000" smtClean="0">
                <a:solidFill>
                  <a:srgbClr val="000000"/>
                </a:solidFill>
                <a:latin typeface="Times New Roman" panose="02020603050405020304" pitchFamily="18" charset="0"/>
                <a:cs typeface="Times New Roman" panose="02020603050405020304" pitchFamily="18" charset="0"/>
              </a:rPr>
              <a:t>5. Liên lạc với GV để tìm hiểu thêm về tình hình học tập của bé ở trường để có phương pháp hỗ trợ học tập ở nhà phù hợp.</a:t>
            </a:r>
          </a:p>
          <a:p>
            <a:r>
              <a:rPr lang="en-US" sz="2000" smtClean="0">
                <a:solidFill>
                  <a:srgbClr val="000000"/>
                </a:solidFill>
                <a:latin typeface="Times New Roman" panose="02020603050405020304" pitchFamily="18" charset="0"/>
                <a:cs typeface="Times New Roman" panose="02020603050405020304" pitchFamily="18" charset="0"/>
              </a:rPr>
              <a:t>6. Mỗi bé có một năng lực tiếp thu bài khác nhau. Có bé chậm, có bé nhanh nên ba mẹ không nên đặt kì vọng yêu cầu bé phải có biểu hiện  xuất sắc trong học tập, mà chỉ khuyến khích bé nỗ lực hết mình theo khả năng của bé. GV sẽ là người đồng hành cùng bé trong suốt năm học, giúp các bé hoàn  thành nhiệm vụ học tập đúng với năng lực của bé.</a:t>
            </a:r>
          </a:p>
        </p:txBody>
      </p:sp>
    </p:spTree>
    <p:extLst>
      <p:ext uri="{BB962C8B-B14F-4D97-AF65-F5344CB8AC3E}">
        <p14:creationId xmlns:p14="http://schemas.microsoft.com/office/powerpoint/2010/main" val="983024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228600" y="6400800"/>
            <a:ext cx="8458226"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743200" y="3124200"/>
            <a:ext cx="6248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62599" y="3276601"/>
            <a:ext cx="6553202"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80585" y="5624184"/>
            <a:ext cx="993559" cy="7524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33400" y="838200"/>
            <a:ext cx="8147180" cy="4708981"/>
          </a:xfrm>
          <a:prstGeom prst="rect">
            <a:avLst/>
          </a:prstGeom>
          <a:noFill/>
        </p:spPr>
        <p:txBody>
          <a:bodyPr wrap="square" rtlCol="0">
            <a:spAutoFit/>
          </a:bodyPr>
          <a:lstStyle/>
          <a:p>
            <a:r>
              <a:rPr lang="en-US" sz="2800" b="1" smtClean="0">
                <a:solidFill>
                  <a:srgbClr val="000000"/>
                </a:solidFill>
                <a:latin typeface="Times New Roman" panose="02020603050405020304" pitchFamily="18" charset="0"/>
                <a:cs typeface="Times New Roman" panose="02020603050405020304" pitchFamily="18" charset="0"/>
              </a:rPr>
              <a:t>Phụ huynh cần làm gì trong việc giúp hình thành và phát triển tốt các năng lực và phẩm chất của người HS?</a:t>
            </a:r>
            <a:endParaRPr lang="en-US" sz="2800" b="1">
              <a:solidFill>
                <a:srgbClr val="000000"/>
              </a:solidFill>
              <a:latin typeface="Times New Roman" panose="02020603050405020304" pitchFamily="18" charset="0"/>
              <a:cs typeface="Times New Roman" panose="02020603050405020304" pitchFamily="18" charset="0"/>
            </a:endParaRPr>
          </a:p>
          <a:p>
            <a:r>
              <a:rPr lang="en-US" sz="2400" smtClean="0">
                <a:solidFill>
                  <a:srgbClr val="000000"/>
                </a:solidFill>
                <a:latin typeface="Times New Roman" panose="02020603050405020304" pitchFamily="18" charset="0"/>
                <a:cs typeface="Times New Roman" panose="02020603050405020304" pitchFamily="18" charset="0"/>
              </a:rPr>
              <a:t>1. Quan tâm, hỏi thăm đến tất cả các hoạt động của bé mỗi ngày ở trường.</a:t>
            </a:r>
          </a:p>
          <a:p>
            <a:r>
              <a:rPr lang="en-US" sz="2400" smtClean="0">
                <a:solidFill>
                  <a:srgbClr val="000000"/>
                </a:solidFill>
                <a:latin typeface="Times New Roman" panose="02020603050405020304" pitchFamily="18" charset="0"/>
                <a:cs typeface="Times New Roman" panose="02020603050405020304" pitchFamily="18" charset="0"/>
              </a:rPr>
              <a:t>2. Hiểu được tính cách của con mình thông qua các hoạt động, hành động diễn ra hàng ngày.</a:t>
            </a:r>
          </a:p>
          <a:p>
            <a:r>
              <a:rPr lang="en-US" sz="2400" smtClean="0">
                <a:solidFill>
                  <a:srgbClr val="000000"/>
                </a:solidFill>
                <a:latin typeface="Times New Roman" panose="02020603050405020304" pitchFamily="18" charset="0"/>
                <a:cs typeface="Times New Roman" panose="02020603050405020304" pitchFamily="18" charset="0"/>
              </a:rPr>
              <a:t>3. GV giáo dục, giúp các em hình thành và phát triển các phẩm chất và năng lực thông qua các hoạt động giáo dục và học tập tại trường. Nhưng để đạt được hiệu quả tốt nhất thì phải có sự đồng hành phối hợp của cha mẹ, gia đình trong mọi hoạt động có liên quan đến bé.</a:t>
            </a:r>
            <a:endParaRPr lang="en-US" sz="200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7720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1981200" y="22860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ltLang="en-US">
              <a:solidFill>
                <a:srgbClr val="000000"/>
              </a:solidFill>
              <a:latin typeface=".VnArial" pitchFamily="34" charset="0"/>
            </a:endParaRPr>
          </a:p>
        </p:txBody>
      </p:sp>
      <p:pic>
        <p:nvPicPr>
          <p:cNvPr id="72707" name="Picture 3"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228600" y="6400800"/>
            <a:ext cx="8458226"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08" name="Picture 4"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380999" y="152399"/>
            <a:ext cx="8305827" cy="304801"/>
          </a:xfrm>
          <a:prstGeom prst="rect">
            <a:avLst/>
          </a:prstGeom>
          <a:noFill/>
          <a:extLst>
            <a:ext uri="{909E8E84-426E-40DD-AFC4-6F175D3DCCD1}">
              <a14:hiddenFill xmlns:a14="http://schemas.microsoft.com/office/drawing/2010/main">
                <a:solidFill>
                  <a:srgbClr val="FFFFFF"/>
                </a:solidFill>
              </a14:hiddenFill>
            </a:ext>
          </a:extLst>
        </p:spPr>
      </p:pic>
      <p:pic>
        <p:nvPicPr>
          <p:cNvPr id="72709" name="Picture 5"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743200" y="3124200"/>
            <a:ext cx="6248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Progres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562599" y="3276601"/>
            <a:ext cx="6553202" cy="304800"/>
          </a:xfrm>
          <a:prstGeom prst="rect">
            <a:avLst/>
          </a:prstGeom>
          <a:noFill/>
          <a:extLst>
            <a:ext uri="{909E8E84-426E-40DD-AFC4-6F175D3DCCD1}">
              <a14:hiddenFill xmlns:a14="http://schemas.microsoft.com/office/drawing/2010/main">
                <a:solidFill>
                  <a:srgbClr val="FFFFFF"/>
                </a:solidFill>
              </a14:hiddenFill>
            </a:ext>
          </a:extLst>
        </p:spPr>
      </p:pic>
      <p:pic>
        <p:nvPicPr>
          <p:cNvPr id="72714" name="Picture 10" descr="addemoticons1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80585" y="5624184"/>
            <a:ext cx="993559" cy="7524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66057" y="464977"/>
            <a:ext cx="8147180" cy="954107"/>
          </a:xfrm>
          <a:prstGeom prst="rect">
            <a:avLst/>
          </a:prstGeom>
          <a:noFill/>
        </p:spPr>
        <p:txBody>
          <a:bodyPr wrap="square" rtlCol="0">
            <a:spAutoFit/>
          </a:bodyPr>
          <a:lstStyle/>
          <a:p>
            <a:r>
              <a:rPr lang="en-US" sz="2800" b="1" smtClean="0">
                <a:solidFill>
                  <a:srgbClr val="000000"/>
                </a:solidFill>
                <a:latin typeface="Times New Roman" panose="02020603050405020304" pitchFamily="18" charset="0"/>
                <a:cs typeface="Times New Roman" panose="02020603050405020304" pitchFamily="18" charset="0"/>
              </a:rPr>
              <a:t>Năng lực và phẩm chất được sử dụng để đánh giá HS trong quá trình học tập tại lớp:</a:t>
            </a:r>
            <a:endParaRPr lang="en-US" sz="2800" b="1">
              <a:solidFill>
                <a:srgbClr val="00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1998" y="1489176"/>
            <a:ext cx="4267201" cy="4154984"/>
          </a:xfrm>
          <a:prstGeom prst="rect">
            <a:avLst/>
          </a:prstGeom>
          <a:noFill/>
        </p:spPr>
        <p:txBody>
          <a:bodyPr wrap="square" rtlCol="0">
            <a:spAutoFit/>
          </a:bodyPr>
          <a:lstStyle/>
          <a:p>
            <a:r>
              <a:rPr lang="en-US" sz="2400" b="1" dirty="0" err="1" smtClean="0">
                <a:latin typeface="Times New Roman" panose="02020603050405020304" pitchFamily="18" charset="0"/>
                <a:cs typeface="Times New Roman" panose="02020603050405020304" pitchFamily="18" charset="0"/>
              </a:rPr>
              <a:t>Năng</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lực</a:t>
            </a:r>
            <a:r>
              <a:rPr lang="en-US" sz="2400" b="1" dirty="0" smtClean="0">
                <a:latin typeface="Times New Roman" panose="02020603050405020304" pitchFamily="18" charset="0"/>
                <a:cs typeface="Times New Roman" panose="02020603050405020304" pitchFamily="18" charset="0"/>
              </a:rPr>
              <a:t>:</a:t>
            </a:r>
          </a:p>
          <a:p>
            <a:r>
              <a:rPr lang="en-US" sz="2400" b="1" dirty="0" smtClean="0">
                <a:latin typeface="Times New Roman" panose="02020603050405020304" pitchFamily="18" charset="0"/>
                <a:cs typeface="Times New Roman" panose="02020603050405020304" pitchFamily="18" charset="0"/>
              </a:rPr>
              <a:t>1. </a:t>
            </a:r>
            <a:r>
              <a:rPr lang="en-US" sz="2400" b="1" dirty="0" err="1" smtClean="0">
                <a:latin typeface="Times New Roman" panose="02020603050405020304" pitchFamily="18" charset="0"/>
                <a:cs typeface="Times New Roman" panose="02020603050405020304" pitchFamily="18" charset="0"/>
              </a:rPr>
              <a:t>Năng</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lực</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chung</a:t>
            </a:r>
            <a:r>
              <a:rPr lang="en-US" sz="2400" b="1" dirty="0" smtClean="0">
                <a:latin typeface="Times New Roman" panose="02020603050405020304" pitchFamily="18" charset="0"/>
                <a:cs typeface="Times New Roman" panose="02020603050405020304" pitchFamily="18" charset="0"/>
              </a:rPr>
              <a:t>:</a:t>
            </a:r>
          </a:p>
          <a:p>
            <a:r>
              <a:rPr lang="en-US" sz="2400" b="1"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Tự</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chủ</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err="1" smtClean="0">
                <a:latin typeface="Times New Roman" panose="02020603050405020304" pitchFamily="18" charset="0"/>
                <a:cs typeface="Times New Roman" panose="02020603050405020304" pitchFamily="18" charset="0"/>
              </a:rPr>
              <a:t>tự</a:t>
            </a:r>
            <a:r>
              <a:rPr lang="en-US" sz="2400" smtClean="0">
                <a:latin typeface="Times New Roman" panose="02020603050405020304" pitchFamily="18" charset="0"/>
                <a:cs typeface="Times New Roman" panose="02020603050405020304" pitchFamily="18" charset="0"/>
              </a:rPr>
              <a:t> học</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Giao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tiếp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err="1" smtClean="0">
                <a:latin typeface="Times New Roman" panose="02020603050405020304" pitchFamily="18" charset="0"/>
                <a:cs typeface="Times New Roman" panose="02020603050405020304" pitchFamily="18" charset="0"/>
              </a:rPr>
              <a:t>hợp</a:t>
            </a:r>
            <a:r>
              <a:rPr lang="en-US" sz="2400" smtClean="0">
                <a:latin typeface="Times New Roman" panose="02020603050405020304" pitchFamily="18" charset="0"/>
                <a:cs typeface="Times New Roman" panose="02020603050405020304" pitchFamily="18" charset="0"/>
              </a:rPr>
              <a:t> tác</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Giải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quyết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vấn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đề</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err="1" smtClean="0">
                <a:latin typeface="Times New Roman" panose="02020603050405020304" pitchFamily="18" charset="0"/>
                <a:cs typeface="Times New Roman" panose="02020603050405020304" pitchFamily="18" charset="0"/>
              </a:rPr>
              <a:t>sáng</a:t>
            </a:r>
            <a:r>
              <a:rPr lang="en-US" sz="2400" smtClean="0">
                <a:latin typeface="Times New Roman" panose="02020603050405020304" pitchFamily="18" charset="0"/>
                <a:cs typeface="Times New Roman" panose="02020603050405020304" pitchFamily="18" charset="0"/>
              </a:rPr>
              <a:t> tạo</a:t>
            </a:r>
            <a:endParaRPr lang="en-US" sz="2400" dirty="0" smtClean="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2. </a:t>
            </a:r>
            <a:r>
              <a:rPr lang="en-US" sz="2400" b="1" dirty="0" err="1" smtClean="0">
                <a:latin typeface="Times New Roman" panose="02020603050405020304" pitchFamily="18" charset="0"/>
                <a:cs typeface="Times New Roman" panose="02020603050405020304" pitchFamily="18" charset="0"/>
              </a:rPr>
              <a:t>Năng</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lực</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đặc</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thù</a:t>
            </a:r>
            <a:r>
              <a:rPr lang="en-US" sz="2400" b="1" dirty="0" smtClean="0">
                <a:latin typeface="Times New Roman" panose="02020603050405020304" pitchFamily="18" charset="0"/>
                <a:cs typeface="Times New Roman" panose="02020603050405020304" pitchFamily="18" charset="0"/>
              </a:rPr>
              <a:t>:</a:t>
            </a:r>
          </a:p>
          <a:p>
            <a:pPr marL="342900" indent="-342900">
              <a:buFontTx/>
              <a:buChar char="-"/>
            </a:pPr>
            <a:r>
              <a:rPr lang="en-US" sz="2400" dirty="0" err="1" smtClean="0">
                <a:latin typeface="Times New Roman" panose="02020603050405020304" pitchFamily="18" charset="0"/>
                <a:cs typeface="Times New Roman" panose="02020603050405020304" pitchFamily="18" charset="0"/>
              </a:rPr>
              <a:t>Ngôn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ngữ</a:t>
            </a:r>
            <a:endParaRPr lang="en-US" sz="2400" dirty="0" smtClean="0">
              <a:latin typeface="Times New Roman" panose="02020603050405020304" pitchFamily="18" charset="0"/>
              <a:cs typeface="Times New Roman" panose="02020603050405020304" pitchFamily="18" charset="0"/>
            </a:endParaRPr>
          </a:p>
          <a:p>
            <a:pPr marL="342900" indent="-342900">
              <a:buFontTx/>
              <a:buChar char="-"/>
            </a:pPr>
            <a:r>
              <a:rPr lang="en-US" sz="2400" err="1" smtClean="0">
                <a:latin typeface="Times New Roman" panose="02020603050405020304" pitchFamily="18" charset="0"/>
                <a:cs typeface="Times New Roman" panose="02020603050405020304" pitchFamily="18" charset="0"/>
              </a:rPr>
              <a:t>Tính</a:t>
            </a:r>
            <a:r>
              <a:rPr lang="en-US" sz="2400" smtClean="0">
                <a:latin typeface="Times New Roman" panose="02020603050405020304" pitchFamily="18" charset="0"/>
                <a:cs typeface="Times New Roman" panose="02020603050405020304" pitchFamily="18" charset="0"/>
              </a:rPr>
              <a:t> toán</a:t>
            </a:r>
            <a:endParaRPr lang="en-US" sz="2400" dirty="0" smtClean="0">
              <a:latin typeface="Times New Roman" panose="02020603050405020304" pitchFamily="18" charset="0"/>
              <a:cs typeface="Times New Roman" panose="02020603050405020304" pitchFamily="18" charset="0"/>
            </a:endParaRPr>
          </a:p>
          <a:p>
            <a:pPr marL="342900" indent="-342900">
              <a:buFontTx/>
              <a:buChar char="-"/>
            </a:pPr>
            <a:r>
              <a:rPr lang="en-US" sz="2400" err="1" smtClean="0">
                <a:latin typeface="Times New Roman" panose="02020603050405020304" pitchFamily="18" charset="0"/>
                <a:cs typeface="Times New Roman" panose="02020603050405020304" pitchFamily="18" charset="0"/>
              </a:rPr>
              <a:t>Khoa</a:t>
            </a:r>
            <a:r>
              <a:rPr lang="en-US" sz="2400" smtClean="0">
                <a:latin typeface="Times New Roman" panose="02020603050405020304" pitchFamily="18" charset="0"/>
                <a:cs typeface="Times New Roman" panose="02020603050405020304" pitchFamily="18" charset="0"/>
              </a:rPr>
              <a:t> học</a:t>
            </a:r>
            <a:endParaRPr lang="en-US" sz="2400" dirty="0" smtClean="0">
              <a:latin typeface="Times New Roman" panose="02020603050405020304" pitchFamily="18" charset="0"/>
              <a:cs typeface="Times New Roman" panose="02020603050405020304" pitchFamily="18" charset="0"/>
            </a:endParaRPr>
          </a:p>
          <a:p>
            <a:pPr marL="342900" indent="-342900">
              <a:buFontTx/>
              <a:buChar char="-"/>
            </a:pPr>
            <a:r>
              <a:rPr lang="en-US" sz="2400" smtClean="0">
                <a:latin typeface="Times New Roman" panose="02020603050405020304" pitchFamily="18" charset="0"/>
                <a:cs typeface="Times New Roman" panose="02020603050405020304" pitchFamily="18" charset="0"/>
              </a:rPr>
              <a:t>Thẩm mỹ</a:t>
            </a:r>
            <a:endParaRPr lang="en-US" sz="2400" dirty="0" smtClean="0">
              <a:latin typeface="Times New Roman" panose="02020603050405020304" pitchFamily="18" charset="0"/>
              <a:cs typeface="Times New Roman" panose="02020603050405020304" pitchFamily="18" charset="0"/>
            </a:endParaRPr>
          </a:p>
          <a:p>
            <a:pPr marL="342900" indent="-342900">
              <a:buFontTx/>
              <a:buChar char="-"/>
            </a:pPr>
            <a:r>
              <a:rPr lang="en-US" sz="2400" dirty="0" err="1" smtClean="0">
                <a:latin typeface="Times New Roman" panose="02020603050405020304" pitchFamily="18" charset="0"/>
                <a:cs typeface="Times New Roman" panose="02020603050405020304" pitchFamily="18" charset="0"/>
              </a:rPr>
              <a:t>Thể</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chất</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5257800" y="1597967"/>
            <a:ext cx="2209800" cy="2308324"/>
          </a:xfrm>
          <a:prstGeom prst="rect">
            <a:avLst/>
          </a:prstGeom>
          <a:noFill/>
        </p:spPr>
        <p:txBody>
          <a:bodyPr wrap="square" rtlCol="0">
            <a:spAutoFit/>
          </a:bodyPr>
          <a:lstStyle/>
          <a:p>
            <a:r>
              <a:rPr lang="en-US" sz="2400" b="1" smtClean="0">
                <a:latin typeface="Times New Roman" panose="02020603050405020304" pitchFamily="18" charset="0"/>
                <a:cs typeface="Times New Roman" panose="02020603050405020304" pitchFamily="18" charset="0"/>
              </a:rPr>
              <a:t>Phẩm chất:</a:t>
            </a:r>
          </a:p>
          <a:p>
            <a:pPr marL="342900" indent="-342900">
              <a:buFontTx/>
              <a:buChar char="-"/>
            </a:pPr>
            <a:r>
              <a:rPr lang="en-US" sz="2400" smtClean="0">
                <a:latin typeface="Times New Roman" panose="02020603050405020304" pitchFamily="18" charset="0"/>
                <a:cs typeface="Times New Roman" panose="02020603050405020304" pitchFamily="18" charset="0"/>
              </a:rPr>
              <a:t>Yêu nước</a:t>
            </a:r>
          </a:p>
          <a:p>
            <a:pPr marL="342900" indent="-342900">
              <a:buFontTx/>
              <a:buChar char="-"/>
            </a:pPr>
            <a:r>
              <a:rPr lang="en-US" sz="2400" smtClean="0">
                <a:latin typeface="Times New Roman" panose="02020603050405020304" pitchFamily="18" charset="0"/>
                <a:cs typeface="Times New Roman" panose="02020603050405020304" pitchFamily="18" charset="0"/>
              </a:rPr>
              <a:t>Nhân ái</a:t>
            </a:r>
          </a:p>
          <a:p>
            <a:pPr marL="342900" indent="-342900">
              <a:buFontTx/>
              <a:buChar char="-"/>
            </a:pPr>
            <a:r>
              <a:rPr lang="en-US" sz="2400" smtClean="0">
                <a:latin typeface="Times New Roman" panose="02020603050405020304" pitchFamily="18" charset="0"/>
                <a:cs typeface="Times New Roman" panose="02020603050405020304" pitchFamily="18" charset="0"/>
              </a:rPr>
              <a:t>Chăm chỉ</a:t>
            </a:r>
          </a:p>
          <a:p>
            <a:pPr marL="342900" indent="-342900">
              <a:buFontTx/>
              <a:buChar char="-"/>
            </a:pPr>
            <a:r>
              <a:rPr lang="en-US" sz="2400" smtClean="0">
                <a:latin typeface="Times New Roman" panose="02020603050405020304" pitchFamily="18" charset="0"/>
                <a:cs typeface="Times New Roman" panose="02020603050405020304" pitchFamily="18" charset="0"/>
              </a:rPr>
              <a:t>Trung thực</a:t>
            </a:r>
          </a:p>
          <a:p>
            <a:pPr marL="342900" indent="-342900">
              <a:buFontTx/>
              <a:buChar char="-"/>
            </a:pPr>
            <a:r>
              <a:rPr lang="en-US" sz="2400" smtClean="0">
                <a:latin typeface="Times New Roman" panose="02020603050405020304" pitchFamily="18" charset="0"/>
                <a:cs typeface="Times New Roman" panose="02020603050405020304" pitchFamily="18" charset="0"/>
              </a:rPr>
              <a:t>Trách nhiệm</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564274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220</TotalTime>
  <Words>1733</Words>
  <Application>Microsoft Office PowerPoint</Application>
  <PresentationFormat>On-screen Show (4:3)</PresentationFormat>
  <Paragraphs>99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Thời gian cụ thể của HS khối lớp 1</vt:lpstr>
      <vt:lpstr>PowerPoint Presentation</vt:lpstr>
    </vt:vector>
  </TitlesOfParts>
  <Company>XP SP3 All Main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Thanh An</dc:creator>
  <cp:lastModifiedBy>Windows User</cp:lastModifiedBy>
  <cp:revision>35</cp:revision>
  <dcterms:created xsi:type="dcterms:W3CDTF">2020-11-01T05:35:38Z</dcterms:created>
  <dcterms:modified xsi:type="dcterms:W3CDTF">2020-11-03T06:33:47Z</dcterms:modified>
</cp:coreProperties>
</file>